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93" r:id="rId4"/>
    <p:sldId id="273" r:id="rId5"/>
    <p:sldId id="278" r:id="rId6"/>
    <p:sldId id="272" r:id="rId7"/>
    <p:sldId id="274" r:id="rId8"/>
    <p:sldId id="267" r:id="rId9"/>
    <p:sldId id="279" r:id="rId10"/>
    <p:sldId id="322" r:id="rId11"/>
    <p:sldId id="323" r:id="rId12"/>
    <p:sldId id="281" r:id="rId13"/>
    <p:sldId id="296" r:id="rId14"/>
    <p:sldId id="321" r:id="rId15"/>
    <p:sldId id="295" r:id="rId16"/>
    <p:sldId id="280" r:id="rId17"/>
    <p:sldId id="266" r:id="rId18"/>
    <p:sldId id="269" r:id="rId19"/>
    <p:sldId id="268" r:id="rId20"/>
    <p:sldId id="259" r:id="rId21"/>
    <p:sldId id="257" r:id="rId22"/>
    <p:sldId id="277" r:id="rId23"/>
    <p:sldId id="288" r:id="rId24"/>
    <p:sldId id="290" r:id="rId25"/>
    <p:sldId id="289" r:id="rId26"/>
    <p:sldId id="283" r:id="rId27"/>
    <p:sldId id="284" r:id="rId28"/>
    <p:sldId id="285" r:id="rId29"/>
    <p:sldId id="286" r:id="rId30"/>
    <p:sldId id="287" r:id="rId31"/>
    <p:sldId id="264" r:id="rId32"/>
    <p:sldId id="265" r:id="rId33"/>
    <p:sldId id="271" r:id="rId34"/>
    <p:sldId id="261" r:id="rId35"/>
    <p:sldId id="260" r:id="rId36"/>
    <p:sldId id="291" r:id="rId37"/>
    <p:sldId id="262" r:id="rId38"/>
    <p:sldId id="263" r:id="rId39"/>
    <p:sldId id="326" r:id="rId40"/>
    <p:sldId id="325" r:id="rId41"/>
    <p:sldId id="327" r:id="rId42"/>
    <p:sldId id="294" r:id="rId43"/>
    <p:sldId id="32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74771-D476-42BB-9B89-3C58274E3A2C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A4CE9D-9C1E-4AD4-A700-7A5D2EBB35CB}">
      <dgm:prSet/>
      <dgm:spPr/>
      <dgm:t>
        <a:bodyPr/>
        <a:lstStyle/>
        <a:p>
          <a:r>
            <a:rPr lang="en-US" dirty="0"/>
            <a:t>DSM – does not classify alexithymia as a mental health disorder </a:t>
          </a:r>
        </a:p>
        <a:p>
          <a:r>
            <a:rPr lang="en-US" dirty="0"/>
            <a:t>It is classified as a personality trait – cognitive affective components</a:t>
          </a:r>
        </a:p>
      </dgm:t>
    </dgm:pt>
    <dgm:pt modelId="{C04F8E4F-ACD3-429B-B4C5-E5E429266B8B}" type="parTrans" cxnId="{ADD32FEF-AB22-480C-96F1-4058642FFC4D}">
      <dgm:prSet/>
      <dgm:spPr/>
      <dgm:t>
        <a:bodyPr/>
        <a:lstStyle/>
        <a:p>
          <a:endParaRPr lang="en-US"/>
        </a:p>
      </dgm:t>
    </dgm:pt>
    <dgm:pt modelId="{5332619C-F856-4244-B160-47A993DB9188}" type="sibTrans" cxnId="{ADD32FEF-AB22-480C-96F1-4058642FFC4D}">
      <dgm:prSet/>
      <dgm:spPr/>
      <dgm:t>
        <a:bodyPr/>
        <a:lstStyle/>
        <a:p>
          <a:endParaRPr lang="en-US"/>
        </a:p>
      </dgm:t>
    </dgm:pt>
    <dgm:pt modelId="{0B438723-E937-4A00-9712-FEE97B2D7B47}">
      <dgm:prSet/>
      <dgm:spPr/>
      <dgm:t>
        <a:bodyPr/>
        <a:lstStyle/>
        <a:p>
          <a:r>
            <a:rPr lang="en-US"/>
            <a:t>Unsatisfactory definition</a:t>
          </a:r>
        </a:p>
      </dgm:t>
    </dgm:pt>
    <dgm:pt modelId="{F17011D1-482F-4A57-A130-2F3531343BCC}" type="parTrans" cxnId="{183A1779-7F50-48B9-B704-95942CC21B6A}">
      <dgm:prSet/>
      <dgm:spPr/>
      <dgm:t>
        <a:bodyPr/>
        <a:lstStyle/>
        <a:p>
          <a:endParaRPr lang="en-US"/>
        </a:p>
      </dgm:t>
    </dgm:pt>
    <dgm:pt modelId="{95F1EC19-982D-45E6-8CF2-2DEF917F548F}" type="sibTrans" cxnId="{183A1779-7F50-48B9-B704-95942CC21B6A}">
      <dgm:prSet/>
      <dgm:spPr/>
      <dgm:t>
        <a:bodyPr/>
        <a:lstStyle/>
        <a:p>
          <a:endParaRPr lang="en-US"/>
        </a:p>
      </dgm:t>
    </dgm:pt>
    <dgm:pt modelId="{1EE2FF73-3597-4AB2-8C0B-4B6927DA7707}" type="pres">
      <dgm:prSet presAssocID="{D2B74771-D476-42BB-9B89-3C58274E3A2C}" presName="linear" presStyleCnt="0">
        <dgm:presLayoutVars>
          <dgm:animLvl val="lvl"/>
          <dgm:resizeHandles val="exact"/>
        </dgm:presLayoutVars>
      </dgm:prSet>
      <dgm:spPr/>
    </dgm:pt>
    <dgm:pt modelId="{A911434C-12EE-4AF1-97E4-B30A6245BDDC}" type="pres">
      <dgm:prSet presAssocID="{FBA4CE9D-9C1E-4AD4-A700-7A5D2EBB35C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C34D291-B7F5-45EC-AA83-E6DCB97842C4}" type="pres">
      <dgm:prSet presAssocID="{5332619C-F856-4244-B160-47A993DB9188}" presName="spacer" presStyleCnt="0"/>
      <dgm:spPr/>
    </dgm:pt>
    <dgm:pt modelId="{E2B87CBE-C5E7-4AF0-BCC9-5FFB00B4DC3B}" type="pres">
      <dgm:prSet presAssocID="{0B438723-E937-4A00-9712-FEE97B2D7B4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4431E37-72CE-4A9C-AA10-A452241CA49C}" type="presOf" srcId="{0B438723-E937-4A00-9712-FEE97B2D7B47}" destId="{E2B87CBE-C5E7-4AF0-BCC9-5FFB00B4DC3B}" srcOrd="0" destOrd="0" presId="urn:microsoft.com/office/officeart/2005/8/layout/vList2"/>
    <dgm:cxn modelId="{257CC254-14E4-4DEC-927A-79A2F26DCD09}" type="presOf" srcId="{FBA4CE9D-9C1E-4AD4-A700-7A5D2EBB35CB}" destId="{A911434C-12EE-4AF1-97E4-B30A6245BDDC}" srcOrd="0" destOrd="0" presId="urn:microsoft.com/office/officeart/2005/8/layout/vList2"/>
    <dgm:cxn modelId="{183A1779-7F50-48B9-B704-95942CC21B6A}" srcId="{D2B74771-D476-42BB-9B89-3C58274E3A2C}" destId="{0B438723-E937-4A00-9712-FEE97B2D7B47}" srcOrd="1" destOrd="0" parTransId="{F17011D1-482F-4A57-A130-2F3531343BCC}" sibTransId="{95F1EC19-982D-45E6-8CF2-2DEF917F548F}"/>
    <dgm:cxn modelId="{744E43ED-EDC5-433F-B1A7-FBF088250335}" type="presOf" srcId="{D2B74771-D476-42BB-9B89-3C58274E3A2C}" destId="{1EE2FF73-3597-4AB2-8C0B-4B6927DA7707}" srcOrd="0" destOrd="0" presId="urn:microsoft.com/office/officeart/2005/8/layout/vList2"/>
    <dgm:cxn modelId="{ADD32FEF-AB22-480C-96F1-4058642FFC4D}" srcId="{D2B74771-D476-42BB-9B89-3C58274E3A2C}" destId="{FBA4CE9D-9C1E-4AD4-A700-7A5D2EBB35CB}" srcOrd="0" destOrd="0" parTransId="{C04F8E4F-ACD3-429B-B4C5-E5E429266B8B}" sibTransId="{5332619C-F856-4244-B160-47A993DB9188}"/>
    <dgm:cxn modelId="{56747693-D2DB-488B-A1A6-463219E6A5E0}" type="presParOf" srcId="{1EE2FF73-3597-4AB2-8C0B-4B6927DA7707}" destId="{A911434C-12EE-4AF1-97E4-B30A6245BDDC}" srcOrd="0" destOrd="0" presId="urn:microsoft.com/office/officeart/2005/8/layout/vList2"/>
    <dgm:cxn modelId="{D1B99372-DE9B-4CDA-87A0-0B33CAF6DE59}" type="presParOf" srcId="{1EE2FF73-3597-4AB2-8C0B-4B6927DA7707}" destId="{5C34D291-B7F5-45EC-AA83-E6DCB97842C4}" srcOrd="1" destOrd="0" presId="urn:microsoft.com/office/officeart/2005/8/layout/vList2"/>
    <dgm:cxn modelId="{CB73E196-532D-44EC-9C34-3A5704E30008}" type="presParOf" srcId="{1EE2FF73-3597-4AB2-8C0B-4B6927DA7707}" destId="{E2B87CBE-C5E7-4AF0-BCC9-5FFB00B4DC3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418BE-E101-4A96-9D04-8CB7A74F1073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547F4DF-9628-4584-B555-53F8E475E9AE}">
      <dgm:prSet custT="1"/>
      <dgm:spPr/>
      <dgm:t>
        <a:bodyPr/>
        <a:lstStyle/>
        <a:p>
          <a:r>
            <a:rPr lang="en-US" sz="1800" dirty="0"/>
            <a:t>Self as context vs self as content –important as deficits theory of mind comes up in the literature (lack of perspective taking)</a:t>
          </a:r>
        </a:p>
      </dgm:t>
    </dgm:pt>
    <dgm:pt modelId="{ABF77D1B-390F-4FA1-9C2F-360D2053723B}" type="parTrans" cxnId="{7DB3A1E7-A07C-4393-987E-2501690A4E0B}">
      <dgm:prSet/>
      <dgm:spPr/>
      <dgm:t>
        <a:bodyPr/>
        <a:lstStyle/>
        <a:p>
          <a:endParaRPr lang="en-US"/>
        </a:p>
      </dgm:t>
    </dgm:pt>
    <dgm:pt modelId="{004A4065-C8AF-4F7C-9452-40078AD5360D}" type="sibTrans" cxnId="{7DB3A1E7-A07C-4393-987E-2501690A4E0B}">
      <dgm:prSet/>
      <dgm:spPr/>
      <dgm:t>
        <a:bodyPr/>
        <a:lstStyle/>
        <a:p>
          <a:endParaRPr lang="en-US"/>
        </a:p>
      </dgm:t>
    </dgm:pt>
    <dgm:pt modelId="{15350416-52E7-4036-BDC1-A982AAB594AC}">
      <dgm:prSet custT="1"/>
      <dgm:spPr/>
      <dgm:t>
        <a:bodyPr/>
        <a:lstStyle/>
        <a:p>
          <a:r>
            <a:rPr lang="en-US" sz="1800" dirty="0"/>
            <a:t>Related to alexithymia?</a:t>
          </a:r>
        </a:p>
      </dgm:t>
    </dgm:pt>
    <dgm:pt modelId="{C3592A7D-0D0E-4569-8425-54729E50CF75}" type="parTrans" cxnId="{7B4334BA-4B9A-42DF-91F2-4080381DE4C4}">
      <dgm:prSet/>
      <dgm:spPr/>
      <dgm:t>
        <a:bodyPr/>
        <a:lstStyle/>
        <a:p>
          <a:endParaRPr lang="en-US"/>
        </a:p>
      </dgm:t>
    </dgm:pt>
    <dgm:pt modelId="{8EA49713-FBB8-4E95-889B-6D9706C8AB83}" type="sibTrans" cxnId="{7B4334BA-4B9A-42DF-91F2-4080381DE4C4}">
      <dgm:prSet/>
      <dgm:spPr/>
      <dgm:t>
        <a:bodyPr/>
        <a:lstStyle/>
        <a:p>
          <a:endParaRPr lang="en-US"/>
        </a:p>
      </dgm:t>
    </dgm:pt>
    <dgm:pt modelId="{82B39541-2381-401E-93D8-D498BB4F9ABA}">
      <dgm:prSet custT="1"/>
      <dgm:spPr/>
      <dgm:t>
        <a:bodyPr/>
        <a:lstStyle/>
        <a:p>
          <a:r>
            <a:rPr lang="en-US" sz="1800" dirty="0"/>
            <a:t>Other relevant constructs?</a:t>
          </a:r>
        </a:p>
      </dgm:t>
    </dgm:pt>
    <dgm:pt modelId="{AA573C49-DB64-4016-8AAC-2110787BAB13}" type="parTrans" cxnId="{7FA59AD8-82AC-406C-AE08-84751FF9022F}">
      <dgm:prSet/>
      <dgm:spPr/>
      <dgm:t>
        <a:bodyPr/>
        <a:lstStyle/>
        <a:p>
          <a:endParaRPr lang="en-US"/>
        </a:p>
      </dgm:t>
    </dgm:pt>
    <dgm:pt modelId="{827AE5C5-441B-420E-B54F-43599AB57241}" type="sibTrans" cxnId="{7FA59AD8-82AC-406C-AE08-84751FF9022F}">
      <dgm:prSet/>
      <dgm:spPr/>
      <dgm:t>
        <a:bodyPr/>
        <a:lstStyle/>
        <a:p>
          <a:endParaRPr lang="en-US"/>
        </a:p>
      </dgm:t>
    </dgm:pt>
    <dgm:pt modelId="{2A74AEBF-816D-4C5F-A2ED-9D669BA544E2}">
      <dgm:prSet custT="1"/>
      <dgm:spPr/>
      <dgm:t>
        <a:bodyPr/>
        <a:lstStyle/>
        <a:p>
          <a:r>
            <a:rPr lang="en-US" sz="1800" dirty="0"/>
            <a:t>Body? Interoceptive properties?</a:t>
          </a:r>
        </a:p>
      </dgm:t>
    </dgm:pt>
    <dgm:pt modelId="{C44A97DA-B817-4E45-B10D-B2355467F1D7}" type="parTrans" cxnId="{20C631FE-26AB-4EC5-9DE8-4A5E0D53B358}">
      <dgm:prSet/>
      <dgm:spPr/>
      <dgm:t>
        <a:bodyPr/>
        <a:lstStyle/>
        <a:p>
          <a:endParaRPr lang="en-US"/>
        </a:p>
      </dgm:t>
    </dgm:pt>
    <dgm:pt modelId="{DB30EECB-E001-4D39-BACF-150EFC2AD67B}" type="sibTrans" cxnId="{20C631FE-26AB-4EC5-9DE8-4A5E0D53B358}">
      <dgm:prSet/>
      <dgm:spPr/>
      <dgm:t>
        <a:bodyPr/>
        <a:lstStyle/>
        <a:p>
          <a:endParaRPr lang="en-US"/>
        </a:p>
      </dgm:t>
    </dgm:pt>
    <dgm:pt modelId="{8C519F8A-5D90-4E95-A322-F5B280BBD599}" type="pres">
      <dgm:prSet presAssocID="{828418BE-E101-4A96-9D04-8CB7A74F1073}" presName="linear" presStyleCnt="0">
        <dgm:presLayoutVars>
          <dgm:dir/>
          <dgm:animLvl val="lvl"/>
          <dgm:resizeHandles val="exact"/>
        </dgm:presLayoutVars>
      </dgm:prSet>
      <dgm:spPr/>
    </dgm:pt>
    <dgm:pt modelId="{CA7F1959-11B0-4322-B4BC-BB67D789B06B}" type="pres">
      <dgm:prSet presAssocID="{D547F4DF-9628-4584-B555-53F8E475E9AE}" presName="parentLin" presStyleCnt="0"/>
      <dgm:spPr/>
    </dgm:pt>
    <dgm:pt modelId="{E1C63DBE-385B-49AF-9855-FBE33DCD5085}" type="pres">
      <dgm:prSet presAssocID="{D547F4DF-9628-4584-B555-53F8E475E9AE}" presName="parentLeftMargin" presStyleLbl="node1" presStyleIdx="0" presStyleCnt="4"/>
      <dgm:spPr/>
    </dgm:pt>
    <dgm:pt modelId="{3BD7647F-5ED1-4611-8B40-42DD976BE672}" type="pres">
      <dgm:prSet presAssocID="{D547F4DF-9628-4584-B555-53F8E475E9AE}" presName="parentText" presStyleLbl="node1" presStyleIdx="0" presStyleCnt="4" custScaleX="120906" custScaleY="754176" custLinFactNeighborX="11317" custLinFactNeighborY="-25961">
        <dgm:presLayoutVars>
          <dgm:chMax val="0"/>
          <dgm:bulletEnabled val="1"/>
        </dgm:presLayoutVars>
      </dgm:prSet>
      <dgm:spPr/>
    </dgm:pt>
    <dgm:pt modelId="{D76BC661-8385-4E5D-8782-2A46B08720C9}" type="pres">
      <dgm:prSet presAssocID="{D547F4DF-9628-4584-B555-53F8E475E9AE}" presName="negativeSpace" presStyleCnt="0"/>
      <dgm:spPr/>
    </dgm:pt>
    <dgm:pt modelId="{858DF926-ECA3-4C29-965D-1C529E514FD5}" type="pres">
      <dgm:prSet presAssocID="{D547F4DF-9628-4584-B555-53F8E475E9AE}" presName="childText" presStyleLbl="conFgAcc1" presStyleIdx="0" presStyleCnt="4">
        <dgm:presLayoutVars>
          <dgm:bulletEnabled val="1"/>
        </dgm:presLayoutVars>
      </dgm:prSet>
      <dgm:spPr/>
    </dgm:pt>
    <dgm:pt modelId="{CA9FC746-B6A9-4473-9165-E05F2E8E7DF6}" type="pres">
      <dgm:prSet presAssocID="{004A4065-C8AF-4F7C-9452-40078AD5360D}" presName="spaceBetweenRectangles" presStyleCnt="0"/>
      <dgm:spPr/>
    </dgm:pt>
    <dgm:pt modelId="{E838DA39-AA13-4AF2-9FA4-CF2CC8FE16FB}" type="pres">
      <dgm:prSet presAssocID="{15350416-52E7-4036-BDC1-A982AAB594AC}" presName="parentLin" presStyleCnt="0"/>
      <dgm:spPr/>
    </dgm:pt>
    <dgm:pt modelId="{423CCDFC-55C4-4604-B8BC-96FBCC5C35DC}" type="pres">
      <dgm:prSet presAssocID="{15350416-52E7-4036-BDC1-A982AAB594AC}" presName="parentLeftMargin" presStyleLbl="node1" presStyleIdx="0" presStyleCnt="4"/>
      <dgm:spPr/>
    </dgm:pt>
    <dgm:pt modelId="{3A06C633-EBC4-405A-BDB4-4741A5DEEF52}" type="pres">
      <dgm:prSet presAssocID="{15350416-52E7-4036-BDC1-A982AAB594AC}" presName="parentText" presStyleLbl="node1" presStyleIdx="1" presStyleCnt="4" custScaleX="120489" custScaleY="377209" custLinFactNeighborX="15973" custLinFactNeighborY="-9872">
        <dgm:presLayoutVars>
          <dgm:chMax val="0"/>
          <dgm:bulletEnabled val="1"/>
        </dgm:presLayoutVars>
      </dgm:prSet>
      <dgm:spPr/>
    </dgm:pt>
    <dgm:pt modelId="{40973614-0263-498A-84E1-46F4C425ABFA}" type="pres">
      <dgm:prSet presAssocID="{15350416-52E7-4036-BDC1-A982AAB594AC}" presName="negativeSpace" presStyleCnt="0"/>
      <dgm:spPr/>
    </dgm:pt>
    <dgm:pt modelId="{C34D674C-DDA0-4041-8F45-9EA2501B1865}" type="pres">
      <dgm:prSet presAssocID="{15350416-52E7-4036-BDC1-A982AAB594AC}" presName="childText" presStyleLbl="conFgAcc1" presStyleIdx="1" presStyleCnt="4">
        <dgm:presLayoutVars>
          <dgm:bulletEnabled val="1"/>
        </dgm:presLayoutVars>
      </dgm:prSet>
      <dgm:spPr/>
    </dgm:pt>
    <dgm:pt modelId="{9DD3D9D1-6870-4F24-8160-F504A8F6AC96}" type="pres">
      <dgm:prSet presAssocID="{8EA49713-FBB8-4E95-889B-6D9706C8AB83}" presName="spaceBetweenRectangles" presStyleCnt="0"/>
      <dgm:spPr/>
    </dgm:pt>
    <dgm:pt modelId="{7540C502-4DFB-4ED7-8CAA-249DCCB6BA2D}" type="pres">
      <dgm:prSet presAssocID="{82B39541-2381-401E-93D8-D498BB4F9ABA}" presName="parentLin" presStyleCnt="0"/>
      <dgm:spPr/>
    </dgm:pt>
    <dgm:pt modelId="{6D3783A5-88DA-4F72-A789-ED9930655CA9}" type="pres">
      <dgm:prSet presAssocID="{82B39541-2381-401E-93D8-D498BB4F9ABA}" presName="parentLeftMargin" presStyleLbl="node1" presStyleIdx="1" presStyleCnt="4"/>
      <dgm:spPr/>
    </dgm:pt>
    <dgm:pt modelId="{08EA821D-4E1D-40C4-81AD-A6F11FF9EF2B}" type="pres">
      <dgm:prSet presAssocID="{82B39541-2381-401E-93D8-D498BB4F9ABA}" presName="parentText" presStyleLbl="node1" presStyleIdx="2" presStyleCnt="4" custScaleX="120777" custScaleY="341618" custLinFactNeighborX="4655" custLinFactNeighborY="-19647">
        <dgm:presLayoutVars>
          <dgm:chMax val="0"/>
          <dgm:bulletEnabled val="1"/>
        </dgm:presLayoutVars>
      </dgm:prSet>
      <dgm:spPr/>
    </dgm:pt>
    <dgm:pt modelId="{FCD10EE5-E51B-4265-9887-19139BFA5284}" type="pres">
      <dgm:prSet presAssocID="{82B39541-2381-401E-93D8-D498BB4F9ABA}" presName="negativeSpace" presStyleCnt="0"/>
      <dgm:spPr/>
    </dgm:pt>
    <dgm:pt modelId="{A09BB72A-6222-44F5-836E-F534BBEE5D1A}" type="pres">
      <dgm:prSet presAssocID="{82B39541-2381-401E-93D8-D498BB4F9ABA}" presName="childText" presStyleLbl="conFgAcc1" presStyleIdx="2" presStyleCnt="4">
        <dgm:presLayoutVars>
          <dgm:bulletEnabled val="1"/>
        </dgm:presLayoutVars>
      </dgm:prSet>
      <dgm:spPr/>
    </dgm:pt>
    <dgm:pt modelId="{9E88F394-72BF-476F-8AE7-5A5CA9D3F182}" type="pres">
      <dgm:prSet presAssocID="{827AE5C5-441B-420E-B54F-43599AB57241}" presName="spaceBetweenRectangles" presStyleCnt="0"/>
      <dgm:spPr/>
    </dgm:pt>
    <dgm:pt modelId="{B5C222CE-BF3C-4053-BF0D-9DFA7C4CA8AB}" type="pres">
      <dgm:prSet presAssocID="{2A74AEBF-816D-4C5F-A2ED-9D669BA544E2}" presName="parentLin" presStyleCnt="0"/>
      <dgm:spPr/>
    </dgm:pt>
    <dgm:pt modelId="{22BC6D99-CDF1-49FD-B565-3A7C2494E589}" type="pres">
      <dgm:prSet presAssocID="{2A74AEBF-816D-4C5F-A2ED-9D669BA544E2}" presName="parentLeftMargin" presStyleLbl="node1" presStyleIdx="2" presStyleCnt="4"/>
      <dgm:spPr/>
    </dgm:pt>
    <dgm:pt modelId="{D7C617E4-23B4-4862-A842-7DDBB8B02F8C}" type="pres">
      <dgm:prSet presAssocID="{2A74AEBF-816D-4C5F-A2ED-9D669BA544E2}" presName="parentText" presStyleLbl="node1" presStyleIdx="3" presStyleCnt="4" custScaleX="123508" custScaleY="401690">
        <dgm:presLayoutVars>
          <dgm:chMax val="0"/>
          <dgm:bulletEnabled val="1"/>
        </dgm:presLayoutVars>
      </dgm:prSet>
      <dgm:spPr/>
    </dgm:pt>
    <dgm:pt modelId="{4C189F0D-452D-43C7-997E-F9AAB4748C24}" type="pres">
      <dgm:prSet presAssocID="{2A74AEBF-816D-4C5F-A2ED-9D669BA544E2}" presName="negativeSpace" presStyleCnt="0"/>
      <dgm:spPr/>
    </dgm:pt>
    <dgm:pt modelId="{8A7485A6-FDC7-4113-A6E6-82C7169A7115}" type="pres">
      <dgm:prSet presAssocID="{2A74AEBF-816D-4C5F-A2ED-9D669BA544E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A5A0F09-01AA-4F8D-9A76-654BA9E846B5}" type="presOf" srcId="{82B39541-2381-401E-93D8-D498BB4F9ABA}" destId="{6D3783A5-88DA-4F72-A789-ED9930655CA9}" srcOrd="0" destOrd="0" presId="urn:microsoft.com/office/officeart/2005/8/layout/list1"/>
    <dgm:cxn modelId="{06526D34-7CF8-4AC8-88D5-03E87E23D650}" type="presOf" srcId="{82B39541-2381-401E-93D8-D498BB4F9ABA}" destId="{08EA821D-4E1D-40C4-81AD-A6F11FF9EF2B}" srcOrd="1" destOrd="0" presId="urn:microsoft.com/office/officeart/2005/8/layout/list1"/>
    <dgm:cxn modelId="{C2DFDD39-18D8-4D3D-8BB0-FC0AFF5797ED}" type="presOf" srcId="{D547F4DF-9628-4584-B555-53F8E475E9AE}" destId="{E1C63DBE-385B-49AF-9855-FBE33DCD5085}" srcOrd="0" destOrd="0" presId="urn:microsoft.com/office/officeart/2005/8/layout/list1"/>
    <dgm:cxn modelId="{005CD751-E1F6-4C49-B0FF-96BD8C4CA353}" type="presOf" srcId="{15350416-52E7-4036-BDC1-A982AAB594AC}" destId="{3A06C633-EBC4-405A-BDB4-4741A5DEEF52}" srcOrd="1" destOrd="0" presId="urn:microsoft.com/office/officeart/2005/8/layout/list1"/>
    <dgm:cxn modelId="{FAD3B574-F9AA-4DA6-BD7A-9F33BD9AF50D}" type="presOf" srcId="{D547F4DF-9628-4584-B555-53F8E475E9AE}" destId="{3BD7647F-5ED1-4611-8B40-42DD976BE672}" srcOrd="1" destOrd="0" presId="urn:microsoft.com/office/officeart/2005/8/layout/list1"/>
    <dgm:cxn modelId="{A96A638A-F64C-41C5-82D3-DA16B3F6B6C9}" type="presOf" srcId="{2A74AEBF-816D-4C5F-A2ED-9D669BA544E2}" destId="{22BC6D99-CDF1-49FD-B565-3A7C2494E589}" srcOrd="0" destOrd="0" presId="urn:microsoft.com/office/officeart/2005/8/layout/list1"/>
    <dgm:cxn modelId="{90064D8D-706D-46F6-BAD7-D7311DCC059F}" type="presOf" srcId="{2A74AEBF-816D-4C5F-A2ED-9D669BA544E2}" destId="{D7C617E4-23B4-4862-A842-7DDBB8B02F8C}" srcOrd="1" destOrd="0" presId="urn:microsoft.com/office/officeart/2005/8/layout/list1"/>
    <dgm:cxn modelId="{B62ABE9D-D353-4EB2-B043-2370DD3FA3FB}" type="presOf" srcId="{15350416-52E7-4036-BDC1-A982AAB594AC}" destId="{423CCDFC-55C4-4604-B8BC-96FBCC5C35DC}" srcOrd="0" destOrd="0" presId="urn:microsoft.com/office/officeart/2005/8/layout/list1"/>
    <dgm:cxn modelId="{1B1E01AF-3DB4-4769-BE79-83D453B60E48}" type="presOf" srcId="{828418BE-E101-4A96-9D04-8CB7A74F1073}" destId="{8C519F8A-5D90-4E95-A322-F5B280BBD599}" srcOrd="0" destOrd="0" presId="urn:microsoft.com/office/officeart/2005/8/layout/list1"/>
    <dgm:cxn modelId="{7B4334BA-4B9A-42DF-91F2-4080381DE4C4}" srcId="{828418BE-E101-4A96-9D04-8CB7A74F1073}" destId="{15350416-52E7-4036-BDC1-A982AAB594AC}" srcOrd="1" destOrd="0" parTransId="{C3592A7D-0D0E-4569-8425-54729E50CF75}" sibTransId="{8EA49713-FBB8-4E95-889B-6D9706C8AB83}"/>
    <dgm:cxn modelId="{7FA59AD8-82AC-406C-AE08-84751FF9022F}" srcId="{828418BE-E101-4A96-9D04-8CB7A74F1073}" destId="{82B39541-2381-401E-93D8-D498BB4F9ABA}" srcOrd="2" destOrd="0" parTransId="{AA573C49-DB64-4016-8AAC-2110787BAB13}" sibTransId="{827AE5C5-441B-420E-B54F-43599AB57241}"/>
    <dgm:cxn modelId="{7DB3A1E7-A07C-4393-987E-2501690A4E0B}" srcId="{828418BE-E101-4A96-9D04-8CB7A74F1073}" destId="{D547F4DF-9628-4584-B555-53F8E475E9AE}" srcOrd="0" destOrd="0" parTransId="{ABF77D1B-390F-4FA1-9C2F-360D2053723B}" sibTransId="{004A4065-C8AF-4F7C-9452-40078AD5360D}"/>
    <dgm:cxn modelId="{20C631FE-26AB-4EC5-9DE8-4A5E0D53B358}" srcId="{828418BE-E101-4A96-9D04-8CB7A74F1073}" destId="{2A74AEBF-816D-4C5F-A2ED-9D669BA544E2}" srcOrd="3" destOrd="0" parTransId="{C44A97DA-B817-4E45-B10D-B2355467F1D7}" sibTransId="{DB30EECB-E001-4D39-BACF-150EFC2AD67B}"/>
    <dgm:cxn modelId="{6B3F8BC0-5547-486B-AA21-1A8E2E0FAE8B}" type="presParOf" srcId="{8C519F8A-5D90-4E95-A322-F5B280BBD599}" destId="{CA7F1959-11B0-4322-B4BC-BB67D789B06B}" srcOrd="0" destOrd="0" presId="urn:microsoft.com/office/officeart/2005/8/layout/list1"/>
    <dgm:cxn modelId="{CC8F2EE1-1A75-4C65-96F2-BEAB2D049214}" type="presParOf" srcId="{CA7F1959-11B0-4322-B4BC-BB67D789B06B}" destId="{E1C63DBE-385B-49AF-9855-FBE33DCD5085}" srcOrd="0" destOrd="0" presId="urn:microsoft.com/office/officeart/2005/8/layout/list1"/>
    <dgm:cxn modelId="{F061333D-83DD-4D82-B498-2AD1FDF88F18}" type="presParOf" srcId="{CA7F1959-11B0-4322-B4BC-BB67D789B06B}" destId="{3BD7647F-5ED1-4611-8B40-42DD976BE672}" srcOrd="1" destOrd="0" presId="urn:microsoft.com/office/officeart/2005/8/layout/list1"/>
    <dgm:cxn modelId="{0325F8B4-20D6-4AD6-973F-C0DDC826714E}" type="presParOf" srcId="{8C519F8A-5D90-4E95-A322-F5B280BBD599}" destId="{D76BC661-8385-4E5D-8782-2A46B08720C9}" srcOrd="1" destOrd="0" presId="urn:microsoft.com/office/officeart/2005/8/layout/list1"/>
    <dgm:cxn modelId="{D01F42BD-29AA-4048-AC76-2D18AE115FEF}" type="presParOf" srcId="{8C519F8A-5D90-4E95-A322-F5B280BBD599}" destId="{858DF926-ECA3-4C29-965D-1C529E514FD5}" srcOrd="2" destOrd="0" presId="urn:microsoft.com/office/officeart/2005/8/layout/list1"/>
    <dgm:cxn modelId="{1D0C2231-06E4-4593-B216-42C6D2A15E00}" type="presParOf" srcId="{8C519F8A-5D90-4E95-A322-F5B280BBD599}" destId="{CA9FC746-B6A9-4473-9165-E05F2E8E7DF6}" srcOrd="3" destOrd="0" presId="urn:microsoft.com/office/officeart/2005/8/layout/list1"/>
    <dgm:cxn modelId="{696FF0F3-BE25-48A6-8327-36C6EEC7098F}" type="presParOf" srcId="{8C519F8A-5D90-4E95-A322-F5B280BBD599}" destId="{E838DA39-AA13-4AF2-9FA4-CF2CC8FE16FB}" srcOrd="4" destOrd="0" presId="urn:microsoft.com/office/officeart/2005/8/layout/list1"/>
    <dgm:cxn modelId="{BD1D7A1F-7FD1-415E-9154-838A5C94D38B}" type="presParOf" srcId="{E838DA39-AA13-4AF2-9FA4-CF2CC8FE16FB}" destId="{423CCDFC-55C4-4604-B8BC-96FBCC5C35DC}" srcOrd="0" destOrd="0" presId="urn:microsoft.com/office/officeart/2005/8/layout/list1"/>
    <dgm:cxn modelId="{991B9D95-A433-4034-AADF-32BB2BE3537E}" type="presParOf" srcId="{E838DA39-AA13-4AF2-9FA4-CF2CC8FE16FB}" destId="{3A06C633-EBC4-405A-BDB4-4741A5DEEF52}" srcOrd="1" destOrd="0" presId="urn:microsoft.com/office/officeart/2005/8/layout/list1"/>
    <dgm:cxn modelId="{37B30A60-5554-413C-8B8A-2575AE338C9E}" type="presParOf" srcId="{8C519F8A-5D90-4E95-A322-F5B280BBD599}" destId="{40973614-0263-498A-84E1-46F4C425ABFA}" srcOrd="5" destOrd="0" presId="urn:microsoft.com/office/officeart/2005/8/layout/list1"/>
    <dgm:cxn modelId="{03206416-F45B-42A5-9D05-3A0521749B04}" type="presParOf" srcId="{8C519F8A-5D90-4E95-A322-F5B280BBD599}" destId="{C34D674C-DDA0-4041-8F45-9EA2501B1865}" srcOrd="6" destOrd="0" presId="urn:microsoft.com/office/officeart/2005/8/layout/list1"/>
    <dgm:cxn modelId="{2765A043-DBEF-40DF-84BC-69C7F4C447ED}" type="presParOf" srcId="{8C519F8A-5D90-4E95-A322-F5B280BBD599}" destId="{9DD3D9D1-6870-4F24-8160-F504A8F6AC96}" srcOrd="7" destOrd="0" presId="urn:microsoft.com/office/officeart/2005/8/layout/list1"/>
    <dgm:cxn modelId="{08C481E0-1EAC-4278-B446-0F46FCDAEC08}" type="presParOf" srcId="{8C519F8A-5D90-4E95-A322-F5B280BBD599}" destId="{7540C502-4DFB-4ED7-8CAA-249DCCB6BA2D}" srcOrd="8" destOrd="0" presId="urn:microsoft.com/office/officeart/2005/8/layout/list1"/>
    <dgm:cxn modelId="{3ECB30AD-6B29-4904-B6AC-E4EB5B8B3473}" type="presParOf" srcId="{7540C502-4DFB-4ED7-8CAA-249DCCB6BA2D}" destId="{6D3783A5-88DA-4F72-A789-ED9930655CA9}" srcOrd="0" destOrd="0" presId="urn:microsoft.com/office/officeart/2005/8/layout/list1"/>
    <dgm:cxn modelId="{254748E0-056B-44BE-8F80-007E6BBA8D68}" type="presParOf" srcId="{7540C502-4DFB-4ED7-8CAA-249DCCB6BA2D}" destId="{08EA821D-4E1D-40C4-81AD-A6F11FF9EF2B}" srcOrd="1" destOrd="0" presId="urn:microsoft.com/office/officeart/2005/8/layout/list1"/>
    <dgm:cxn modelId="{A746CD50-DE4B-4E35-8FDB-DDA7915D6449}" type="presParOf" srcId="{8C519F8A-5D90-4E95-A322-F5B280BBD599}" destId="{FCD10EE5-E51B-4265-9887-19139BFA5284}" srcOrd="9" destOrd="0" presId="urn:microsoft.com/office/officeart/2005/8/layout/list1"/>
    <dgm:cxn modelId="{CFBD8786-884A-4D86-B43B-C386FBC12E57}" type="presParOf" srcId="{8C519F8A-5D90-4E95-A322-F5B280BBD599}" destId="{A09BB72A-6222-44F5-836E-F534BBEE5D1A}" srcOrd="10" destOrd="0" presId="urn:microsoft.com/office/officeart/2005/8/layout/list1"/>
    <dgm:cxn modelId="{59D89E21-ADB2-440E-B5F5-2E81F1D0F230}" type="presParOf" srcId="{8C519F8A-5D90-4E95-A322-F5B280BBD599}" destId="{9E88F394-72BF-476F-8AE7-5A5CA9D3F182}" srcOrd="11" destOrd="0" presId="urn:microsoft.com/office/officeart/2005/8/layout/list1"/>
    <dgm:cxn modelId="{35751840-D590-4405-90B4-85D4BF2987B5}" type="presParOf" srcId="{8C519F8A-5D90-4E95-A322-F5B280BBD599}" destId="{B5C222CE-BF3C-4053-BF0D-9DFA7C4CA8AB}" srcOrd="12" destOrd="0" presId="urn:microsoft.com/office/officeart/2005/8/layout/list1"/>
    <dgm:cxn modelId="{6B047D6A-4A3D-45C5-B34E-72CCFAE7BC62}" type="presParOf" srcId="{B5C222CE-BF3C-4053-BF0D-9DFA7C4CA8AB}" destId="{22BC6D99-CDF1-49FD-B565-3A7C2494E589}" srcOrd="0" destOrd="0" presId="urn:microsoft.com/office/officeart/2005/8/layout/list1"/>
    <dgm:cxn modelId="{A071124A-5FBE-4254-B9EE-DD9331670719}" type="presParOf" srcId="{B5C222CE-BF3C-4053-BF0D-9DFA7C4CA8AB}" destId="{D7C617E4-23B4-4862-A842-7DDBB8B02F8C}" srcOrd="1" destOrd="0" presId="urn:microsoft.com/office/officeart/2005/8/layout/list1"/>
    <dgm:cxn modelId="{2CA6F8B6-7E27-41FB-879B-2E74EE2BAB57}" type="presParOf" srcId="{8C519F8A-5D90-4E95-A322-F5B280BBD599}" destId="{4C189F0D-452D-43C7-997E-F9AAB4748C24}" srcOrd="13" destOrd="0" presId="urn:microsoft.com/office/officeart/2005/8/layout/list1"/>
    <dgm:cxn modelId="{73AAC199-6714-49A2-8FDD-174AC7EF1DF9}" type="presParOf" srcId="{8C519F8A-5D90-4E95-A322-F5B280BBD599}" destId="{8A7485A6-FDC7-4113-A6E6-82C7169A711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E6C95B-368E-4D5C-B4A5-39154D83A99F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FDADA05-0D74-49EC-BA2B-7A9899D1A045}">
      <dgm:prSet custT="1"/>
      <dgm:spPr/>
      <dgm:t>
        <a:bodyPr/>
        <a:lstStyle/>
        <a:p>
          <a:r>
            <a:rPr lang="en-US" sz="1600" dirty="0"/>
            <a:t>From an RFT perspective, sense of self is a product of language within relational frames</a:t>
          </a:r>
        </a:p>
      </dgm:t>
    </dgm:pt>
    <dgm:pt modelId="{A71FDCE1-CF1B-4246-B94E-913823D60341}" type="parTrans" cxnId="{0D803D59-E73C-4BD0-A4E6-70FC201F917F}">
      <dgm:prSet/>
      <dgm:spPr/>
      <dgm:t>
        <a:bodyPr/>
        <a:lstStyle/>
        <a:p>
          <a:endParaRPr lang="en-US"/>
        </a:p>
      </dgm:t>
    </dgm:pt>
    <dgm:pt modelId="{38E17F72-5DFD-4398-8AA3-456C46BB0DDE}" type="sibTrans" cxnId="{0D803D59-E73C-4BD0-A4E6-70FC201F917F}">
      <dgm:prSet/>
      <dgm:spPr/>
      <dgm:t>
        <a:bodyPr/>
        <a:lstStyle/>
        <a:p>
          <a:endParaRPr lang="en-US"/>
        </a:p>
      </dgm:t>
    </dgm:pt>
    <dgm:pt modelId="{90AA2B57-9553-473C-AF23-725533D16AF4}">
      <dgm:prSet custT="1"/>
      <dgm:spPr/>
      <dgm:t>
        <a:bodyPr/>
        <a:lstStyle/>
        <a:p>
          <a:r>
            <a:rPr lang="en-US" sz="1600" dirty="0"/>
            <a:t>Deictic relational responding  – perspective-taking – problems with theory of mind linked with alexithymia  </a:t>
          </a:r>
        </a:p>
      </dgm:t>
    </dgm:pt>
    <dgm:pt modelId="{32209902-760C-4E43-9BBD-8D2762C2FEFC}" type="parTrans" cxnId="{18F0257E-C3FA-4592-B414-19AD60155549}">
      <dgm:prSet/>
      <dgm:spPr/>
      <dgm:t>
        <a:bodyPr/>
        <a:lstStyle/>
        <a:p>
          <a:endParaRPr lang="en-US"/>
        </a:p>
      </dgm:t>
    </dgm:pt>
    <dgm:pt modelId="{706B8B04-46CF-42DC-9886-16099C5D82FB}" type="sibTrans" cxnId="{18F0257E-C3FA-4592-B414-19AD60155549}">
      <dgm:prSet/>
      <dgm:spPr/>
      <dgm:t>
        <a:bodyPr/>
        <a:lstStyle/>
        <a:p>
          <a:endParaRPr lang="en-US"/>
        </a:p>
      </dgm:t>
    </dgm:pt>
    <dgm:pt modelId="{662371EB-BF4C-4901-8924-AA58DC88C737}">
      <dgm:prSet custT="1"/>
      <dgm:spPr/>
      <dgm:t>
        <a:bodyPr/>
        <a:lstStyle/>
        <a:p>
          <a:r>
            <a:rPr lang="en-US" sz="1600" dirty="0"/>
            <a:t>I vs You (interpersonal)</a:t>
          </a:r>
        </a:p>
      </dgm:t>
    </dgm:pt>
    <dgm:pt modelId="{1EAE86E8-9477-4C1A-BC54-1074B06C24BD}" type="parTrans" cxnId="{FE6DFD77-F62D-47A4-B033-CD93083188FC}">
      <dgm:prSet/>
      <dgm:spPr/>
      <dgm:t>
        <a:bodyPr/>
        <a:lstStyle/>
        <a:p>
          <a:endParaRPr lang="en-US"/>
        </a:p>
      </dgm:t>
    </dgm:pt>
    <dgm:pt modelId="{3EBCE12C-D2EF-4AF6-999A-3F92F4E5819C}" type="sibTrans" cxnId="{FE6DFD77-F62D-47A4-B033-CD93083188FC}">
      <dgm:prSet/>
      <dgm:spPr/>
      <dgm:t>
        <a:bodyPr/>
        <a:lstStyle/>
        <a:p>
          <a:endParaRPr lang="en-US"/>
        </a:p>
      </dgm:t>
    </dgm:pt>
    <dgm:pt modelId="{83020745-589F-483B-945F-80E43181B787}">
      <dgm:prSet custT="1"/>
      <dgm:spPr/>
      <dgm:t>
        <a:bodyPr/>
        <a:lstStyle/>
        <a:p>
          <a:r>
            <a:rPr lang="en-US" sz="1600" dirty="0"/>
            <a:t>Here vs There (spatial)</a:t>
          </a:r>
        </a:p>
      </dgm:t>
    </dgm:pt>
    <dgm:pt modelId="{C67F9A61-6BF9-4851-828E-22495EB9CD69}" type="parTrans" cxnId="{B1DA8D16-7AE0-4694-A0EF-BFFAB0B6EC5E}">
      <dgm:prSet/>
      <dgm:spPr/>
      <dgm:t>
        <a:bodyPr/>
        <a:lstStyle/>
        <a:p>
          <a:endParaRPr lang="en-US"/>
        </a:p>
      </dgm:t>
    </dgm:pt>
    <dgm:pt modelId="{1F976521-E9B0-4B31-B9B9-6D9C771CB204}" type="sibTrans" cxnId="{B1DA8D16-7AE0-4694-A0EF-BFFAB0B6EC5E}">
      <dgm:prSet/>
      <dgm:spPr/>
      <dgm:t>
        <a:bodyPr/>
        <a:lstStyle/>
        <a:p>
          <a:endParaRPr lang="en-US"/>
        </a:p>
      </dgm:t>
    </dgm:pt>
    <dgm:pt modelId="{7A050C17-8AEF-464B-A282-12192BD772B6}">
      <dgm:prSet custT="1"/>
      <dgm:spPr/>
      <dgm:t>
        <a:bodyPr/>
        <a:lstStyle/>
        <a:p>
          <a:r>
            <a:rPr lang="en-US" sz="1600" dirty="0"/>
            <a:t>Now vs Then (temporal)</a:t>
          </a:r>
        </a:p>
      </dgm:t>
    </dgm:pt>
    <dgm:pt modelId="{5DBA91C4-4C9B-4B4F-B68E-25E5B39384F9}" type="parTrans" cxnId="{F0CB2D34-C308-4036-B09A-D4FC91D08778}">
      <dgm:prSet/>
      <dgm:spPr/>
      <dgm:t>
        <a:bodyPr/>
        <a:lstStyle/>
        <a:p>
          <a:endParaRPr lang="en-US"/>
        </a:p>
      </dgm:t>
    </dgm:pt>
    <dgm:pt modelId="{53CE26F2-E20C-44A1-9249-6DBB85087240}" type="sibTrans" cxnId="{F0CB2D34-C308-4036-B09A-D4FC91D08778}">
      <dgm:prSet/>
      <dgm:spPr/>
      <dgm:t>
        <a:bodyPr/>
        <a:lstStyle/>
        <a:p>
          <a:endParaRPr lang="en-US"/>
        </a:p>
      </dgm:t>
    </dgm:pt>
    <dgm:pt modelId="{90E9BA8A-FC14-4C52-ABE4-28B5E5CAFACD}">
      <dgm:prSet custT="1"/>
      <dgm:spPr/>
      <dgm:t>
        <a:bodyPr/>
        <a:lstStyle/>
        <a:p>
          <a:r>
            <a:rPr lang="en-US" sz="1600" dirty="0"/>
            <a:t>Given alexithymia is an emotional labeling problem could this be a useful approach?  -- creating perspective taking intervention for this condition may be very important</a:t>
          </a:r>
        </a:p>
      </dgm:t>
    </dgm:pt>
    <dgm:pt modelId="{ADCBACF0-F79D-4A9D-886C-00321A5BDAA4}" type="parTrans" cxnId="{C7B004C5-F928-46C2-847D-5A5CEF079A17}">
      <dgm:prSet/>
      <dgm:spPr/>
      <dgm:t>
        <a:bodyPr/>
        <a:lstStyle/>
        <a:p>
          <a:endParaRPr lang="en-US"/>
        </a:p>
      </dgm:t>
    </dgm:pt>
    <dgm:pt modelId="{EB5634D3-26A7-4F16-869A-7CCF7C60FD2B}" type="sibTrans" cxnId="{C7B004C5-F928-46C2-847D-5A5CEF079A17}">
      <dgm:prSet/>
      <dgm:spPr/>
      <dgm:t>
        <a:bodyPr/>
        <a:lstStyle/>
        <a:p>
          <a:endParaRPr lang="en-US"/>
        </a:p>
      </dgm:t>
    </dgm:pt>
    <dgm:pt modelId="{38500DF7-AEB0-4CC8-A4BB-A674959F73A9}" type="pres">
      <dgm:prSet presAssocID="{87E6C95B-368E-4D5C-B4A5-39154D83A99F}" presName="vert0" presStyleCnt="0">
        <dgm:presLayoutVars>
          <dgm:dir/>
          <dgm:animOne val="branch"/>
          <dgm:animLvl val="lvl"/>
        </dgm:presLayoutVars>
      </dgm:prSet>
      <dgm:spPr/>
    </dgm:pt>
    <dgm:pt modelId="{7A4A3297-0442-45CC-932A-46643AC7CFB6}" type="pres">
      <dgm:prSet presAssocID="{6FDADA05-0D74-49EC-BA2B-7A9899D1A045}" presName="thickLine" presStyleLbl="alignNode1" presStyleIdx="0" presStyleCnt="6"/>
      <dgm:spPr/>
    </dgm:pt>
    <dgm:pt modelId="{B0265727-1BD9-4250-9B13-E4E9B0DEB89F}" type="pres">
      <dgm:prSet presAssocID="{6FDADA05-0D74-49EC-BA2B-7A9899D1A045}" presName="horz1" presStyleCnt="0"/>
      <dgm:spPr/>
    </dgm:pt>
    <dgm:pt modelId="{73A6183F-273E-47FF-80EF-D752455D0720}" type="pres">
      <dgm:prSet presAssocID="{6FDADA05-0D74-49EC-BA2B-7A9899D1A045}" presName="tx1" presStyleLbl="revTx" presStyleIdx="0" presStyleCnt="6"/>
      <dgm:spPr/>
    </dgm:pt>
    <dgm:pt modelId="{C7851FAB-3EC9-47C6-A249-6429AEED3B4A}" type="pres">
      <dgm:prSet presAssocID="{6FDADA05-0D74-49EC-BA2B-7A9899D1A045}" presName="vert1" presStyleCnt="0"/>
      <dgm:spPr/>
    </dgm:pt>
    <dgm:pt modelId="{1A46CF07-1820-4A69-ABFE-EA18489A3E9B}" type="pres">
      <dgm:prSet presAssocID="{90AA2B57-9553-473C-AF23-725533D16AF4}" presName="thickLine" presStyleLbl="alignNode1" presStyleIdx="1" presStyleCnt="6"/>
      <dgm:spPr/>
    </dgm:pt>
    <dgm:pt modelId="{CF87C1E8-0FA9-49FD-9B57-95AD20A34EC8}" type="pres">
      <dgm:prSet presAssocID="{90AA2B57-9553-473C-AF23-725533D16AF4}" presName="horz1" presStyleCnt="0"/>
      <dgm:spPr/>
    </dgm:pt>
    <dgm:pt modelId="{B8A573DC-F390-48A0-BF38-05D3B0374903}" type="pres">
      <dgm:prSet presAssocID="{90AA2B57-9553-473C-AF23-725533D16AF4}" presName="tx1" presStyleLbl="revTx" presStyleIdx="1" presStyleCnt="6"/>
      <dgm:spPr/>
    </dgm:pt>
    <dgm:pt modelId="{F28DF736-49BB-4FE3-B13E-7F703C41B1E4}" type="pres">
      <dgm:prSet presAssocID="{90AA2B57-9553-473C-AF23-725533D16AF4}" presName="vert1" presStyleCnt="0"/>
      <dgm:spPr/>
    </dgm:pt>
    <dgm:pt modelId="{1E086D65-CADB-43E6-AFC9-403B95FEA544}" type="pres">
      <dgm:prSet presAssocID="{662371EB-BF4C-4901-8924-AA58DC88C737}" presName="thickLine" presStyleLbl="alignNode1" presStyleIdx="2" presStyleCnt="6"/>
      <dgm:spPr/>
    </dgm:pt>
    <dgm:pt modelId="{A1863ADD-D709-4E90-8AC9-7EE2614E3E6A}" type="pres">
      <dgm:prSet presAssocID="{662371EB-BF4C-4901-8924-AA58DC88C737}" presName="horz1" presStyleCnt="0"/>
      <dgm:spPr/>
    </dgm:pt>
    <dgm:pt modelId="{0783C2E8-A0B3-47D7-8A20-7C147CEDDB15}" type="pres">
      <dgm:prSet presAssocID="{662371EB-BF4C-4901-8924-AA58DC88C737}" presName="tx1" presStyleLbl="revTx" presStyleIdx="2" presStyleCnt="6"/>
      <dgm:spPr/>
    </dgm:pt>
    <dgm:pt modelId="{54049FDA-2A38-46B9-9F8B-26C5C264F2DB}" type="pres">
      <dgm:prSet presAssocID="{662371EB-BF4C-4901-8924-AA58DC88C737}" presName="vert1" presStyleCnt="0"/>
      <dgm:spPr/>
    </dgm:pt>
    <dgm:pt modelId="{E2722298-FBCC-463A-8C2B-9B11C76549B1}" type="pres">
      <dgm:prSet presAssocID="{83020745-589F-483B-945F-80E43181B787}" presName="thickLine" presStyleLbl="alignNode1" presStyleIdx="3" presStyleCnt="6"/>
      <dgm:spPr/>
    </dgm:pt>
    <dgm:pt modelId="{26F69086-27C5-46B3-A773-2254DA5B9F84}" type="pres">
      <dgm:prSet presAssocID="{83020745-589F-483B-945F-80E43181B787}" presName="horz1" presStyleCnt="0"/>
      <dgm:spPr/>
    </dgm:pt>
    <dgm:pt modelId="{0A0561F7-D669-4823-A62D-2A86918F09A5}" type="pres">
      <dgm:prSet presAssocID="{83020745-589F-483B-945F-80E43181B787}" presName="tx1" presStyleLbl="revTx" presStyleIdx="3" presStyleCnt="6"/>
      <dgm:spPr/>
    </dgm:pt>
    <dgm:pt modelId="{BBAD7425-1D29-4B6A-9B94-4F29026145A7}" type="pres">
      <dgm:prSet presAssocID="{83020745-589F-483B-945F-80E43181B787}" presName="vert1" presStyleCnt="0"/>
      <dgm:spPr/>
    </dgm:pt>
    <dgm:pt modelId="{1DC757C2-0E57-4A91-BD62-61028CE0DB70}" type="pres">
      <dgm:prSet presAssocID="{7A050C17-8AEF-464B-A282-12192BD772B6}" presName="thickLine" presStyleLbl="alignNode1" presStyleIdx="4" presStyleCnt="6"/>
      <dgm:spPr/>
    </dgm:pt>
    <dgm:pt modelId="{D4F37E7E-9DC9-477A-9405-047F25F86BB3}" type="pres">
      <dgm:prSet presAssocID="{7A050C17-8AEF-464B-A282-12192BD772B6}" presName="horz1" presStyleCnt="0"/>
      <dgm:spPr/>
    </dgm:pt>
    <dgm:pt modelId="{DFD6CC0F-BA1A-44FF-9D1E-5BD6178E76A5}" type="pres">
      <dgm:prSet presAssocID="{7A050C17-8AEF-464B-A282-12192BD772B6}" presName="tx1" presStyleLbl="revTx" presStyleIdx="4" presStyleCnt="6"/>
      <dgm:spPr/>
    </dgm:pt>
    <dgm:pt modelId="{643AE993-FE75-4321-A81D-D7665B3D80A5}" type="pres">
      <dgm:prSet presAssocID="{7A050C17-8AEF-464B-A282-12192BD772B6}" presName="vert1" presStyleCnt="0"/>
      <dgm:spPr/>
    </dgm:pt>
    <dgm:pt modelId="{7C852E0A-B26D-4D39-A279-10B07641FD0A}" type="pres">
      <dgm:prSet presAssocID="{90E9BA8A-FC14-4C52-ABE4-28B5E5CAFACD}" presName="thickLine" presStyleLbl="alignNode1" presStyleIdx="5" presStyleCnt="6"/>
      <dgm:spPr/>
    </dgm:pt>
    <dgm:pt modelId="{2561D7A0-A898-4DAA-965C-314D2E035E54}" type="pres">
      <dgm:prSet presAssocID="{90E9BA8A-FC14-4C52-ABE4-28B5E5CAFACD}" presName="horz1" presStyleCnt="0"/>
      <dgm:spPr/>
    </dgm:pt>
    <dgm:pt modelId="{BEBB0760-4056-43A6-9BCC-DFD1AF85AE1E}" type="pres">
      <dgm:prSet presAssocID="{90E9BA8A-FC14-4C52-ABE4-28B5E5CAFACD}" presName="tx1" presStyleLbl="revTx" presStyleIdx="5" presStyleCnt="6"/>
      <dgm:spPr/>
    </dgm:pt>
    <dgm:pt modelId="{BB070EEB-9546-4E2A-85A1-119A5C2B3DF4}" type="pres">
      <dgm:prSet presAssocID="{90E9BA8A-FC14-4C52-ABE4-28B5E5CAFACD}" presName="vert1" presStyleCnt="0"/>
      <dgm:spPr/>
    </dgm:pt>
  </dgm:ptLst>
  <dgm:cxnLst>
    <dgm:cxn modelId="{B1DA8D16-7AE0-4694-A0EF-BFFAB0B6EC5E}" srcId="{87E6C95B-368E-4D5C-B4A5-39154D83A99F}" destId="{83020745-589F-483B-945F-80E43181B787}" srcOrd="3" destOrd="0" parTransId="{C67F9A61-6BF9-4851-828E-22495EB9CD69}" sibTransId="{1F976521-E9B0-4B31-B9B9-6D9C771CB204}"/>
    <dgm:cxn modelId="{F0CB2D34-C308-4036-B09A-D4FC91D08778}" srcId="{87E6C95B-368E-4D5C-B4A5-39154D83A99F}" destId="{7A050C17-8AEF-464B-A282-12192BD772B6}" srcOrd="4" destOrd="0" parTransId="{5DBA91C4-4C9B-4B4F-B68E-25E5B39384F9}" sibTransId="{53CE26F2-E20C-44A1-9249-6DBB85087240}"/>
    <dgm:cxn modelId="{3DB2043B-B3AA-4332-B319-10C01A11B32B}" type="presOf" srcId="{90AA2B57-9553-473C-AF23-725533D16AF4}" destId="{B8A573DC-F390-48A0-BF38-05D3B0374903}" srcOrd="0" destOrd="0" presId="urn:microsoft.com/office/officeart/2008/layout/LinedList"/>
    <dgm:cxn modelId="{74187D67-E368-409D-B3BD-336D94046FC1}" type="presOf" srcId="{83020745-589F-483B-945F-80E43181B787}" destId="{0A0561F7-D669-4823-A62D-2A86918F09A5}" srcOrd="0" destOrd="0" presId="urn:microsoft.com/office/officeart/2008/layout/LinedList"/>
    <dgm:cxn modelId="{2827CB67-3AEB-43AD-A3FF-C52AC843DF93}" type="presOf" srcId="{6FDADA05-0D74-49EC-BA2B-7A9899D1A045}" destId="{73A6183F-273E-47FF-80EF-D752455D0720}" srcOrd="0" destOrd="0" presId="urn:microsoft.com/office/officeart/2008/layout/LinedList"/>
    <dgm:cxn modelId="{7DAFAA4E-90CE-4BFE-A237-AA40141E6126}" type="presOf" srcId="{662371EB-BF4C-4901-8924-AA58DC88C737}" destId="{0783C2E8-A0B3-47D7-8A20-7C147CEDDB15}" srcOrd="0" destOrd="0" presId="urn:microsoft.com/office/officeart/2008/layout/LinedList"/>
    <dgm:cxn modelId="{FE6DFD77-F62D-47A4-B033-CD93083188FC}" srcId="{87E6C95B-368E-4D5C-B4A5-39154D83A99F}" destId="{662371EB-BF4C-4901-8924-AA58DC88C737}" srcOrd="2" destOrd="0" parTransId="{1EAE86E8-9477-4C1A-BC54-1074B06C24BD}" sibTransId="{3EBCE12C-D2EF-4AF6-999A-3F92F4E5819C}"/>
    <dgm:cxn modelId="{0D803D59-E73C-4BD0-A4E6-70FC201F917F}" srcId="{87E6C95B-368E-4D5C-B4A5-39154D83A99F}" destId="{6FDADA05-0D74-49EC-BA2B-7A9899D1A045}" srcOrd="0" destOrd="0" parTransId="{A71FDCE1-CF1B-4246-B94E-913823D60341}" sibTransId="{38E17F72-5DFD-4398-8AA3-456C46BB0DDE}"/>
    <dgm:cxn modelId="{18F0257E-C3FA-4592-B414-19AD60155549}" srcId="{87E6C95B-368E-4D5C-B4A5-39154D83A99F}" destId="{90AA2B57-9553-473C-AF23-725533D16AF4}" srcOrd="1" destOrd="0" parTransId="{32209902-760C-4E43-9BBD-8D2762C2FEFC}" sibTransId="{706B8B04-46CF-42DC-9886-16099C5D82FB}"/>
    <dgm:cxn modelId="{15552D9B-2D27-41DF-A8E8-B24634A512B5}" type="presOf" srcId="{87E6C95B-368E-4D5C-B4A5-39154D83A99F}" destId="{38500DF7-AEB0-4CC8-A4BB-A674959F73A9}" srcOrd="0" destOrd="0" presId="urn:microsoft.com/office/officeart/2008/layout/LinedList"/>
    <dgm:cxn modelId="{1DD503A5-0B1E-4038-8A1A-A0F646B4B526}" type="presOf" srcId="{90E9BA8A-FC14-4C52-ABE4-28B5E5CAFACD}" destId="{BEBB0760-4056-43A6-9BCC-DFD1AF85AE1E}" srcOrd="0" destOrd="0" presId="urn:microsoft.com/office/officeart/2008/layout/LinedList"/>
    <dgm:cxn modelId="{546691BC-6FCC-45E1-9C74-BC7E120548C3}" type="presOf" srcId="{7A050C17-8AEF-464B-A282-12192BD772B6}" destId="{DFD6CC0F-BA1A-44FF-9D1E-5BD6178E76A5}" srcOrd="0" destOrd="0" presId="urn:microsoft.com/office/officeart/2008/layout/LinedList"/>
    <dgm:cxn modelId="{C7B004C5-F928-46C2-847D-5A5CEF079A17}" srcId="{87E6C95B-368E-4D5C-B4A5-39154D83A99F}" destId="{90E9BA8A-FC14-4C52-ABE4-28B5E5CAFACD}" srcOrd="5" destOrd="0" parTransId="{ADCBACF0-F79D-4A9D-886C-00321A5BDAA4}" sibTransId="{EB5634D3-26A7-4F16-869A-7CCF7C60FD2B}"/>
    <dgm:cxn modelId="{E31F52C1-8CE0-4553-8D45-BFF5FBFF4BD4}" type="presParOf" srcId="{38500DF7-AEB0-4CC8-A4BB-A674959F73A9}" destId="{7A4A3297-0442-45CC-932A-46643AC7CFB6}" srcOrd="0" destOrd="0" presId="urn:microsoft.com/office/officeart/2008/layout/LinedList"/>
    <dgm:cxn modelId="{BCAA06F9-FC3B-4D3B-9AC5-E8EE71D60216}" type="presParOf" srcId="{38500DF7-AEB0-4CC8-A4BB-A674959F73A9}" destId="{B0265727-1BD9-4250-9B13-E4E9B0DEB89F}" srcOrd="1" destOrd="0" presId="urn:microsoft.com/office/officeart/2008/layout/LinedList"/>
    <dgm:cxn modelId="{4DE3FB08-97E1-4788-8415-A20F5D33EEA0}" type="presParOf" srcId="{B0265727-1BD9-4250-9B13-E4E9B0DEB89F}" destId="{73A6183F-273E-47FF-80EF-D752455D0720}" srcOrd="0" destOrd="0" presId="urn:microsoft.com/office/officeart/2008/layout/LinedList"/>
    <dgm:cxn modelId="{0E06FFD0-CA38-4B99-BA22-8D099C09A8AF}" type="presParOf" srcId="{B0265727-1BD9-4250-9B13-E4E9B0DEB89F}" destId="{C7851FAB-3EC9-47C6-A249-6429AEED3B4A}" srcOrd="1" destOrd="0" presId="urn:microsoft.com/office/officeart/2008/layout/LinedList"/>
    <dgm:cxn modelId="{7B222C61-4DD3-4781-B7B1-FB0F6C048469}" type="presParOf" srcId="{38500DF7-AEB0-4CC8-A4BB-A674959F73A9}" destId="{1A46CF07-1820-4A69-ABFE-EA18489A3E9B}" srcOrd="2" destOrd="0" presId="urn:microsoft.com/office/officeart/2008/layout/LinedList"/>
    <dgm:cxn modelId="{F375C93A-A734-477B-B652-8A3A8A1181A9}" type="presParOf" srcId="{38500DF7-AEB0-4CC8-A4BB-A674959F73A9}" destId="{CF87C1E8-0FA9-49FD-9B57-95AD20A34EC8}" srcOrd="3" destOrd="0" presId="urn:microsoft.com/office/officeart/2008/layout/LinedList"/>
    <dgm:cxn modelId="{A8034F01-F8D3-4BED-B177-CBDF00B846DE}" type="presParOf" srcId="{CF87C1E8-0FA9-49FD-9B57-95AD20A34EC8}" destId="{B8A573DC-F390-48A0-BF38-05D3B0374903}" srcOrd="0" destOrd="0" presId="urn:microsoft.com/office/officeart/2008/layout/LinedList"/>
    <dgm:cxn modelId="{281BDDD6-55FE-483C-8FA6-F015F89EF647}" type="presParOf" srcId="{CF87C1E8-0FA9-49FD-9B57-95AD20A34EC8}" destId="{F28DF736-49BB-4FE3-B13E-7F703C41B1E4}" srcOrd="1" destOrd="0" presId="urn:microsoft.com/office/officeart/2008/layout/LinedList"/>
    <dgm:cxn modelId="{D8AE22B4-9EE6-4022-9471-38444D8FE72E}" type="presParOf" srcId="{38500DF7-AEB0-4CC8-A4BB-A674959F73A9}" destId="{1E086D65-CADB-43E6-AFC9-403B95FEA544}" srcOrd="4" destOrd="0" presId="urn:microsoft.com/office/officeart/2008/layout/LinedList"/>
    <dgm:cxn modelId="{0140B073-320E-42D1-BD21-53812A2C24F6}" type="presParOf" srcId="{38500DF7-AEB0-4CC8-A4BB-A674959F73A9}" destId="{A1863ADD-D709-4E90-8AC9-7EE2614E3E6A}" srcOrd="5" destOrd="0" presId="urn:microsoft.com/office/officeart/2008/layout/LinedList"/>
    <dgm:cxn modelId="{6C853A2C-BF07-436A-9739-A8F63DB3CA9D}" type="presParOf" srcId="{A1863ADD-D709-4E90-8AC9-7EE2614E3E6A}" destId="{0783C2E8-A0B3-47D7-8A20-7C147CEDDB15}" srcOrd="0" destOrd="0" presId="urn:microsoft.com/office/officeart/2008/layout/LinedList"/>
    <dgm:cxn modelId="{BDEE1FCE-306A-4F04-AE8A-1445EE03FC16}" type="presParOf" srcId="{A1863ADD-D709-4E90-8AC9-7EE2614E3E6A}" destId="{54049FDA-2A38-46B9-9F8B-26C5C264F2DB}" srcOrd="1" destOrd="0" presId="urn:microsoft.com/office/officeart/2008/layout/LinedList"/>
    <dgm:cxn modelId="{3BB9161C-1CE5-4EBC-A9D1-7E22994B0C6B}" type="presParOf" srcId="{38500DF7-AEB0-4CC8-A4BB-A674959F73A9}" destId="{E2722298-FBCC-463A-8C2B-9B11C76549B1}" srcOrd="6" destOrd="0" presId="urn:microsoft.com/office/officeart/2008/layout/LinedList"/>
    <dgm:cxn modelId="{31D49A1F-BE67-4272-BD65-F3DEB1F6A410}" type="presParOf" srcId="{38500DF7-AEB0-4CC8-A4BB-A674959F73A9}" destId="{26F69086-27C5-46B3-A773-2254DA5B9F84}" srcOrd="7" destOrd="0" presId="urn:microsoft.com/office/officeart/2008/layout/LinedList"/>
    <dgm:cxn modelId="{E0138C86-E12D-4DC9-8C7E-7CEE11249010}" type="presParOf" srcId="{26F69086-27C5-46B3-A773-2254DA5B9F84}" destId="{0A0561F7-D669-4823-A62D-2A86918F09A5}" srcOrd="0" destOrd="0" presId="urn:microsoft.com/office/officeart/2008/layout/LinedList"/>
    <dgm:cxn modelId="{A4A305DB-268A-408F-9165-661A75478527}" type="presParOf" srcId="{26F69086-27C5-46B3-A773-2254DA5B9F84}" destId="{BBAD7425-1D29-4B6A-9B94-4F29026145A7}" srcOrd="1" destOrd="0" presId="urn:microsoft.com/office/officeart/2008/layout/LinedList"/>
    <dgm:cxn modelId="{6B7CA345-0242-4FC5-BDDA-2D62DD84A329}" type="presParOf" srcId="{38500DF7-AEB0-4CC8-A4BB-A674959F73A9}" destId="{1DC757C2-0E57-4A91-BD62-61028CE0DB70}" srcOrd="8" destOrd="0" presId="urn:microsoft.com/office/officeart/2008/layout/LinedList"/>
    <dgm:cxn modelId="{5CEF3373-418B-47B9-A874-B19EA17D6273}" type="presParOf" srcId="{38500DF7-AEB0-4CC8-A4BB-A674959F73A9}" destId="{D4F37E7E-9DC9-477A-9405-047F25F86BB3}" srcOrd="9" destOrd="0" presId="urn:microsoft.com/office/officeart/2008/layout/LinedList"/>
    <dgm:cxn modelId="{EF941EA5-D2B3-4E77-B586-CDA982FC9C0C}" type="presParOf" srcId="{D4F37E7E-9DC9-477A-9405-047F25F86BB3}" destId="{DFD6CC0F-BA1A-44FF-9D1E-5BD6178E76A5}" srcOrd="0" destOrd="0" presId="urn:microsoft.com/office/officeart/2008/layout/LinedList"/>
    <dgm:cxn modelId="{0C14C7AC-1CB1-4322-BEC7-F566E467A97F}" type="presParOf" srcId="{D4F37E7E-9DC9-477A-9405-047F25F86BB3}" destId="{643AE993-FE75-4321-A81D-D7665B3D80A5}" srcOrd="1" destOrd="0" presId="urn:microsoft.com/office/officeart/2008/layout/LinedList"/>
    <dgm:cxn modelId="{D54FC354-C979-4FF1-B9DE-F04C7A8AD580}" type="presParOf" srcId="{38500DF7-AEB0-4CC8-A4BB-A674959F73A9}" destId="{7C852E0A-B26D-4D39-A279-10B07641FD0A}" srcOrd="10" destOrd="0" presId="urn:microsoft.com/office/officeart/2008/layout/LinedList"/>
    <dgm:cxn modelId="{163830CE-1925-4D6F-86A6-EF048A2D2CC6}" type="presParOf" srcId="{38500DF7-AEB0-4CC8-A4BB-A674959F73A9}" destId="{2561D7A0-A898-4DAA-965C-314D2E035E54}" srcOrd="11" destOrd="0" presId="urn:microsoft.com/office/officeart/2008/layout/LinedList"/>
    <dgm:cxn modelId="{19B4D8B0-B41A-4F91-ACE5-FC36CAF70F94}" type="presParOf" srcId="{2561D7A0-A898-4DAA-965C-314D2E035E54}" destId="{BEBB0760-4056-43A6-9BCC-DFD1AF85AE1E}" srcOrd="0" destOrd="0" presId="urn:microsoft.com/office/officeart/2008/layout/LinedList"/>
    <dgm:cxn modelId="{92A06B40-4707-4660-8789-FD674FB3FC1B}" type="presParOf" srcId="{2561D7A0-A898-4DAA-965C-314D2E035E54}" destId="{BB070EEB-9546-4E2A-85A1-119A5C2B3D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1434C-12EE-4AF1-97E4-B30A6245BDDC}">
      <dsp:nvSpPr>
        <dsp:cNvPr id="0" name=""/>
        <dsp:cNvSpPr/>
      </dsp:nvSpPr>
      <dsp:spPr>
        <a:xfrm>
          <a:off x="0" y="43415"/>
          <a:ext cx="4818888" cy="1698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DSM – does not classify alexithymia as a mental health disorder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 is classified as a personality trait – cognitive affective components</a:t>
          </a:r>
        </a:p>
      </dsp:txBody>
      <dsp:txXfrm>
        <a:off x="82931" y="126346"/>
        <a:ext cx="4653026" cy="1532978"/>
      </dsp:txXfrm>
    </dsp:sp>
    <dsp:sp modelId="{E2B87CBE-C5E7-4AF0-BCC9-5FFB00B4DC3B}">
      <dsp:nvSpPr>
        <dsp:cNvPr id="0" name=""/>
        <dsp:cNvSpPr/>
      </dsp:nvSpPr>
      <dsp:spPr>
        <a:xfrm>
          <a:off x="0" y="1805616"/>
          <a:ext cx="4818888" cy="1698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Unsatisfactory definition</a:t>
          </a:r>
        </a:p>
      </dsp:txBody>
      <dsp:txXfrm>
        <a:off x="82931" y="1888547"/>
        <a:ext cx="4653026" cy="1532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DF926-ECA3-4C29-965D-1C529E514FD5}">
      <dsp:nvSpPr>
        <dsp:cNvPr id="0" name=""/>
        <dsp:cNvSpPr/>
      </dsp:nvSpPr>
      <dsp:spPr>
        <a:xfrm>
          <a:off x="0" y="1330584"/>
          <a:ext cx="4977578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7647F-5ED1-4611-8B40-42DD976BE672}">
      <dsp:nvSpPr>
        <dsp:cNvPr id="0" name=""/>
        <dsp:cNvSpPr/>
      </dsp:nvSpPr>
      <dsp:spPr>
        <a:xfrm>
          <a:off x="276773" y="252902"/>
          <a:ext cx="4208619" cy="111316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698" tIns="0" rIns="13169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Self as context vs self as content –important as deficits theory of mind comes up in the literature (lack of perspective taking)</a:t>
          </a:r>
        </a:p>
      </dsp:txBody>
      <dsp:txXfrm>
        <a:off x="331113" y="307242"/>
        <a:ext cx="4099939" cy="1004483"/>
      </dsp:txXfrm>
    </dsp:sp>
    <dsp:sp modelId="{C34D674C-DDA0-4041-8F45-9EA2501B1865}">
      <dsp:nvSpPr>
        <dsp:cNvPr id="0" name=""/>
        <dsp:cNvSpPr/>
      </dsp:nvSpPr>
      <dsp:spPr>
        <a:xfrm>
          <a:off x="0" y="1966545"/>
          <a:ext cx="4977578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6C633-EBC4-405A-BDB4-4741A5DEEF52}">
      <dsp:nvSpPr>
        <dsp:cNvPr id="0" name=""/>
        <dsp:cNvSpPr/>
      </dsp:nvSpPr>
      <dsp:spPr>
        <a:xfrm>
          <a:off x="288350" y="1469013"/>
          <a:ext cx="4194103" cy="556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698" tIns="0" rIns="13169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Related to alexithymia?</a:t>
          </a:r>
        </a:p>
      </dsp:txBody>
      <dsp:txXfrm>
        <a:off x="315529" y="1496192"/>
        <a:ext cx="4139745" cy="502402"/>
      </dsp:txXfrm>
    </dsp:sp>
    <dsp:sp modelId="{A09BB72A-6222-44F5-836E-F534BBEE5D1A}">
      <dsp:nvSpPr>
        <dsp:cNvPr id="0" name=""/>
        <dsp:cNvSpPr/>
      </dsp:nvSpPr>
      <dsp:spPr>
        <a:xfrm>
          <a:off x="0" y="2549973"/>
          <a:ext cx="4977578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A821D-4E1D-40C4-81AD-A6F11FF9EF2B}">
      <dsp:nvSpPr>
        <dsp:cNvPr id="0" name=""/>
        <dsp:cNvSpPr/>
      </dsp:nvSpPr>
      <dsp:spPr>
        <a:xfrm>
          <a:off x="260209" y="2090546"/>
          <a:ext cx="4204128" cy="5042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698" tIns="0" rIns="13169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Other relevant constructs?</a:t>
          </a:r>
        </a:p>
      </dsp:txBody>
      <dsp:txXfrm>
        <a:off x="284823" y="2115160"/>
        <a:ext cx="4154900" cy="455000"/>
      </dsp:txXfrm>
    </dsp:sp>
    <dsp:sp modelId="{8A7485A6-FDC7-4113-A6E6-82C7169A7115}">
      <dsp:nvSpPr>
        <dsp:cNvPr id="0" name=""/>
        <dsp:cNvSpPr/>
      </dsp:nvSpPr>
      <dsp:spPr>
        <a:xfrm>
          <a:off x="0" y="3222067"/>
          <a:ext cx="4977578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617E4-23B4-4862-A842-7DDBB8B02F8C}">
      <dsp:nvSpPr>
        <dsp:cNvPr id="0" name=""/>
        <dsp:cNvSpPr/>
      </dsp:nvSpPr>
      <dsp:spPr>
        <a:xfrm>
          <a:off x="248635" y="2702973"/>
          <a:ext cx="4299192" cy="59289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698" tIns="0" rIns="13169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Body? Interoceptive properties?</a:t>
          </a:r>
        </a:p>
      </dsp:txBody>
      <dsp:txXfrm>
        <a:off x="277578" y="2731916"/>
        <a:ext cx="4241306" cy="535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A3297-0442-45CC-932A-46643AC7CFB6}">
      <dsp:nvSpPr>
        <dsp:cNvPr id="0" name=""/>
        <dsp:cNvSpPr/>
      </dsp:nvSpPr>
      <dsp:spPr>
        <a:xfrm>
          <a:off x="0" y="1912"/>
          <a:ext cx="545896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6183F-273E-47FF-80EF-D752455D0720}">
      <dsp:nvSpPr>
        <dsp:cNvPr id="0" name=""/>
        <dsp:cNvSpPr/>
      </dsp:nvSpPr>
      <dsp:spPr>
        <a:xfrm>
          <a:off x="0" y="1912"/>
          <a:ext cx="5458968" cy="65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From an RFT perspective, sense of self is a product of language within relational frames</a:t>
          </a:r>
        </a:p>
      </dsp:txBody>
      <dsp:txXfrm>
        <a:off x="0" y="1912"/>
        <a:ext cx="5458968" cy="652155"/>
      </dsp:txXfrm>
    </dsp:sp>
    <dsp:sp modelId="{1A46CF07-1820-4A69-ABFE-EA18489A3E9B}">
      <dsp:nvSpPr>
        <dsp:cNvPr id="0" name=""/>
        <dsp:cNvSpPr/>
      </dsp:nvSpPr>
      <dsp:spPr>
        <a:xfrm>
          <a:off x="0" y="654067"/>
          <a:ext cx="545896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573DC-F390-48A0-BF38-05D3B0374903}">
      <dsp:nvSpPr>
        <dsp:cNvPr id="0" name=""/>
        <dsp:cNvSpPr/>
      </dsp:nvSpPr>
      <dsp:spPr>
        <a:xfrm>
          <a:off x="0" y="654067"/>
          <a:ext cx="5458968" cy="65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Deictic relational responding  – perspective-taking – problems with theory of mind linked with alexithymia  </a:t>
          </a:r>
        </a:p>
      </dsp:txBody>
      <dsp:txXfrm>
        <a:off x="0" y="654067"/>
        <a:ext cx="5458968" cy="652155"/>
      </dsp:txXfrm>
    </dsp:sp>
    <dsp:sp modelId="{1E086D65-CADB-43E6-AFC9-403B95FEA544}">
      <dsp:nvSpPr>
        <dsp:cNvPr id="0" name=""/>
        <dsp:cNvSpPr/>
      </dsp:nvSpPr>
      <dsp:spPr>
        <a:xfrm>
          <a:off x="0" y="1306223"/>
          <a:ext cx="545896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3C2E8-A0B3-47D7-8A20-7C147CEDDB15}">
      <dsp:nvSpPr>
        <dsp:cNvPr id="0" name=""/>
        <dsp:cNvSpPr/>
      </dsp:nvSpPr>
      <dsp:spPr>
        <a:xfrm>
          <a:off x="0" y="1306223"/>
          <a:ext cx="5458968" cy="65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 vs You (interpersonal)</a:t>
          </a:r>
        </a:p>
      </dsp:txBody>
      <dsp:txXfrm>
        <a:off x="0" y="1306223"/>
        <a:ext cx="5458968" cy="652155"/>
      </dsp:txXfrm>
    </dsp:sp>
    <dsp:sp modelId="{E2722298-FBCC-463A-8C2B-9B11C76549B1}">
      <dsp:nvSpPr>
        <dsp:cNvPr id="0" name=""/>
        <dsp:cNvSpPr/>
      </dsp:nvSpPr>
      <dsp:spPr>
        <a:xfrm>
          <a:off x="0" y="1958378"/>
          <a:ext cx="545896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561F7-D669-4823-A62D-2A86918F09A5}">
      <dsp:nvSpPr>
        <dsp:cNvPr id="0" name=""/>
        <dsp:cNvSpPr/>
      </dsp:nvSpPr>
      <dsp:spPr>
        <a:xfrm>
          <a:off x="0" y="1958379"/>
          <a:ext cx="5458968" cy="65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Here vs There (spatial)</a:t>
          </a:r>
        </a:p>
      </dsp:txBody>
      <dsp:txXfrm>
        <a:off x="0" y="1958379"/>
        <a:ext cx="5458968" cy="652155"/>
      </dsp:txXfrm>
    </dsp:sp>
    <dsp:sp modelId="{1DC757C2-0E57-4A91-BD62-61028CE0DB70}">
      <dsp:nvSpPr>
        <dsp:cNvPr id="0" name=""/>
        <dsp:cNvSpPr/>
      </dsp:nvSpPr>
      <dsp:spPr>
        <a:xfrm>
          <a:off x="0" y="2610534"/>
          <a:ext cx="545896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6CC0F-BA1A-44FF-9D1E-5BD6178E76A5}">
      <dsp:nvSpPr>
        <dsp:cNvPr id="0" name=""/>
        <dsp:cNvSpPr/>
      </dsp:nvSpPr>
      <dsp:spPr>
        <a:xfrm>
          <a:off x="0" y="2610534"/>
          <a:ext cx="5458968" cy="65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Now vs Then (temporal)</a:t>
          </a:r>
        </a:p>
      </dsp:txBody>
      <dsp:txXfrm>
        <a:off x="0" y="2610534"/>
        <a:ext cx="5458968" cy="652155"/>
      </dsp:txXfrm>
    </dsp:sp>
    <dsp:sp modelId="{7C852E0A-B26D-4D39-A279-10B07641FD0A}">
      <dsp:nvSpPr>
        <dsp:cNvPr id="0" name=""/>
        <dsp:cNvSpPr/>
      </dsp:nvSpPr>
      <dsp:spPr>
        <a:xfrm>
          <a:off x="0" y="3262690"/>
          <a:ext cx="545896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B0760-4056-43A6-9BCC-DFD1AF85AE1E}">
      <dsp:nvSpPr>
        <dsp:cNvPr id="0" name=""/>
        <dsp:cNvSpPr/>
      </dsp:nvSpPr>
      <dsp:spPr>
        <a:xfrm>
          <a:off x="0" y="3262690"/>
          <a:ext cx="5458968" cy="65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Given alexithymia is an emotional labeling problem could this be a useful approach?  -- creating perspective taking intervention for this condition may be very important</a:t>
          </a:r>
        </a:p>
      </dsp:txBody>
      <dsp:txXfrm>
        <a:off x="0" y="3262690"/>
        <a:ext cx="5458968" cy="652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6EEDE-25FC-4D10-A395-1FDDE4ADA2F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C4A90-E4A1-4C18-8A72-AFC71099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9586" y="4531341"/>
            <a:ext cx="6238693" cy="5255743"/>
          </a:xfrm>
        </p:spPr>
        <p:txBody>
          <a:bodyPr>
            <a:normAutofit/>
          </a:bodyPr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The PNS can be divided into two connected systems:</a:t>
            </a:r>
          </a:p>
          <a:p>
            <a:endParaRPr lang="en-GB" b="1" dirty="0"/>
          </a:p>
          <a:p>
            <a:r>
              <a:rPr lang="en-GB" b="1" dirty="0"/>
              <a:t>SNS and ANS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A1BAC-824E-48B9-BBC9-783FBAFDAFB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A32-C6EB-44F8-8BDD-D251A69C9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3D93E-13B8-45E4-93FD-8AF2EDC99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D1E2-DE16-434E-A55F-B48B91FF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2EBB-8807-483A-A5B1-C3EF6BD452B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E2CC8-7319-4486-B390-1135E4F0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C2436-6088-42FB-9D6E-E79DBD35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74F-F2D9-4DFE-B89F-D6F4FE85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2425-E924-45D0-B5DF-D171841A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0545F-4B0B-4E46-9AF2-0B0A874F7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165B9-C068-44C5-9DBF-9E94EC09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2EBB-8807-483A-A5B1-C3EF6BD452B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6F125-2355-49C3-B828-869AAC51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B374A-20C7-4662-B92C-7C9B5C53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74F-F2D9-4DFE-B89F-D6F4FE85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6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82C644-EAEA-4271-98BB-97FF3C430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DB571-8EFD-463C-B8EA-297764630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C3B81-BE23-417E-98AC-1A887668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2EBB-8807-483A-A5B1-C3EF6BD452B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9FB3F-EFF2-4DCE-997F-C7EC034E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82A54-CE64-431B-A77B-E4C95BFC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74F-F2D9-4DFE-B89F-D6F4FE85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0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EB97-EC7E-4631-A079-C0C62706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86EEA-9CFD-4304-948E-B93C4EA8D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20DD-C919-4A42-8F07-E8E98810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2EBB-8807-483A-A5B1-C3EF6BD452B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3E926-2F84-4438-B91F-F9988FE3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95ED1-836B-4259-958F-D282A0D6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74F-F2D9-4DFE-B89F-D6F4FE85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5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A9D2-D358-4E99-BB47-20863AEA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58B5D-706D-4F90-B051-3F5CAD214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AA294-F4C5-4ADF-BFF4-7A0E8076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2EBB-8807-483A-A5B1-C3EF6BD452B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BBA31-EE24-4A73-901A-368663C1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2C19B-FBEB-4586-97E0-135001B6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74F-F2D9-4DFE-B89F-D6F4FE85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47B6-6AE2-4369-B5F8-AFE3DA9B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2AE0C-726D-40FC-9917-76142A46B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122C4-E26A-43F7-9CE1-15B8E8B68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FCA3B-DE95-40B9-BFE5-FE230AFB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2EBB-8807-483A-A5B1-C3EF6BD452B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F5B9D-0AC3-40D2-9170-38318934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007B-4FD7-4349-B9F6-6D9FD152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74F-F2D9-4DFE-B89F-D6F4FE85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3D48-F1F9-41A3-B23A-F734BD96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15E29-268D-4338-AB66-9B3B61A75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FC51A-0A90-4D61-9093-D08E52E1B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1D6B1-C3E0-4495-AB31-8A62EDEB2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3586C-D9AE-4318-8219-ADBD77459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8E7CC-03D6-42B2-BB14-3A071A22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2EBB-8807-483A-A5B1-C3EF6BD452B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D647D-834B-4460-B6CD-E1F3677A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B56006-97FF-4FAB-A6BD-3818A5E4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74F-F2D9-4DFE-B89F-D6F4FE85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5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D464-9116-4BA9-9D9A-83F81878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EB790-620E-4E5B-ABEB-C024DE4A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2EBB-8807-483A-A5B1-C3EF6BD452B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64E12-245C-4EF2-B197-49AA5E52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B3184-13A0-44BF-AC4D-8C71BE21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74F-F2D9-4DFE-B89F-D6F4FE85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1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16BB0-7909-411B-B2C3-434A5AE1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2EBB-8807-483A-A5B1-C3EF6BD452B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848FF-A00B-402F-8556-498236EC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7C4CD-D6DA-4325-A149-3E429515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74F-F2D9-4DFE-B89F-D6F4FE85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0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D369-7F0A-45C3-820E-38C7F6F4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7242-71C7-4ACC-91AF-B28CA7049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6009B-2DB6-4C01-BB61-5CF8FB73F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B0F64-E795-45E9-873B-115E3AB1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2EBB-8807-483A-A5B1-C3EF6BD452B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C99C8-6B55-4D1E-A843-6F80E50A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073D8-E9CB-4CB8-9B1F-B216C49B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74F-F2D9-4DFE-B89F-D6F4FE85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4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C661-DC5E-45A9-894A-3735DE0D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DA434E-4854-4292-9E17-F864888B7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E9299-8C2B-484D-99FD-8C0B75E77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94375-95FD-4D63-BFB9-CC194CFC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2EBB-8807-483A-A5B1-C3EF6BD452B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7B2E1-C6E1-4B1E-8BF9-00DC940D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C765B-70B3-4508-B64D-22E2509A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74F-F2D9-4DFE-B89F-D6F4FE85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EFB03-CD18-43CC-8A54-6D5287AA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68155-D174-4FE3-8EF6-1D006EF38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538FE-16BD-4D5E-A873-107A04A0F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B2EBB-8807-483A-A5B1-C3EF6BD452BF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95909-C98A-4BCE-9AC2-1CD0E8BAB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42D0-6461-4813-9C3D-A92AD7EB1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C74F-F2D9-4DFE-B89F-D6F4FE85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2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1C7C4-C8DC-4223-B5A0-EA66612C1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4600" b="0" i="0">
                <a:effectLst/>
                <a:latin typeface="Arial" panose="020B0604020202020204" pitchFamily="34" charset="0"/>
              </a:rPr>
              <a:t>Self as Context as a mediator for the association between interoception and alexithymia: Implications for a Process Based Therapy</a:t>
            </a:r>
            <a:br>
              <a:rPr lang="en-US" sz="4600" b="0" i="0">
                <a:effectLst/>
                <a:latin typeface="Arial" panose="020B0604020202020204" pitchFamily="34" charset="0"/>
              </a:rPr>
            </a:br>
            <a:endParaRPr lang="en-US" sz="4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BB20F-2800-4E20-A840-48938DD5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US"/>
              <a:t>Dr. Darren </a:t>
            </a:r>
            <a:r>
              <a:rPr lang="en-US" dirty="0"/>
              <a:t>Edwards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6B4A-9E6B-42B3-83BE-4E7587C7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Questions: Can we build on the EEMM to develop further detail about psychophysiological processes relevant to an ideographic PBT account?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B4E6C-2CAE-4419-A553-34F2ADDBD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Can we use processes-based therapeutic assumptions to </a:t>
            </a:r>
            <a:r>
              <a:rPr lang="en-US" b="1" i="1" dirty="0"/>
              <a:t>inform us </a:t>
            </a:r>
            <a:r>
              <a:rPr lang="en-US" dirty="0"/>
              <a:t>about where important underlying processes of conditions are occurring?</a:t>
            </a:r>
          </a:p>
          <a:p>
            <a:r>
              <a:rPr lang="en-US" b="1" i="1" dirty="0"/>
              <a:t>Psychotherapy and biology intersect?</a:t>
            </a:r>
          </a:p>
          <a:p>
            <a:r>
              <a:rPr lang="en-US" dirty="0"/>
              <a:t>Can we use mediational analysis to explore specific indirect processes, to help inform us what a network may look like?  -- </a:t>
            </a:r>
            <a:r>
              <a:rPr lang="en-US" b="1" i="1" dirty="0"/>
              <a:t>informing an ideographic approach</a:t>
            </a:r>
            <a:r>
              <a:rPr lang="en-US" b="1" i="1"/>
              <a:t>, building on EEMM</a:t>
            </a:r>
            <a:endParaRPr lang="en-US" b="1" i="1" dirty="0"/>
          </a:p>
          <a:p>
            <a:r>
              <a:rPr lang="en-US" dirty="0"/>
              <a:t>Can this be used to help us understand key processes for a given population condition (i.e., what key processes and dimensions may work for a given population) – which may help to inform and to focus how to develop and where to target our processed based intervention (for relevant RCT and clinical work)?</a:t>
            </a:r>
          </a:p>
          <a:p>
            <a:r>
              <a:rPr lang="en-US" dirty="0"/>
              <a:t>And ultimately support patient centered ideographic approaches of PBT for individuals within a specific conditional context by understating key underlying processes at a population-based level – </a:t>
            </a:r>
            <a:r>
              <a:rPr lang="en-US" b="1" i="1" dirty="0"/>
              <a:t>maybe helpful to the clinician to identify important processes within a nodal network</a:t>
            </a:r>
          </a:p>
          <a:p>
            <a:r>
              <a:rPr lang="en-US" dirty="0"/>
              <a:t>I.e., to help us to explore network nodal diagrams of specific individual cases within a specific conditional context – hence ideographically processed based orientated and not nomothetically diagnostic classification 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DC00-8896-41EB-8BC2-28964B41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Interested in unpacking physiology relevant to processed based psychological flexibility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31F0BC-844E-427F-B8C0-7D34AD72D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302" y="1690688"/>
            <a:ext cx="9107709" cy="5162969"/>
          </a:xfrm>
        </p:spPr>
      </p:pic>
    </p:spTree>
    <p:extLst>
      <p:ext uri="{BB962C8B-B14F-4D97-AF65-F5344CB8AC3E}">
        <p14:creationId xmlns:p14="http://schemas.microsoft.com/office/powerpoint/2010/main" val="347890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C87F16-BF8D-43DA-9E1C-C382319D6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" b="535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62F8C4-D360-4C5A-A01C-2AA8F30F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Descartes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82EA-43BE-4703-ABB8-948448BB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Descartes Mind body duality – wrong</a:t>
            </a:r>
          </a:p>
          <a:p>
            <a:r>
              <a:rPr lang="en-US" sz="3200" dirty="0">
                <a:solidFill>
                  <a:srgbClr val="000000"/>
                </a:solidFill>
              </a:rPr>
              <a:t>Damasio – body and mind are integrated</a:t>
            </a:r>
          </a:p>
          <a:p>
            <a:r>
              <a:rPr lang="en-US" sz="3200" dirty="0">
                <a:solidFill>
                  <a:srgbClr val="000000"/>
                </a:solidFill>
              </a:rPr>
              <a:t>Important for emotional regulation</a:t>
            </a:r>
          </a:p>
        </p:txBody>
      </p:sp>
    </p:spTree>
    <p:extLst>
      <p:ext uri="{BB962C8B-B14F-4D97-AF65-F5344CB8AC3E}">
        <p14:creationId xmlns:p14="http://schemas.microsoft.com/office/powerpoint/2010/main" val="128050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D322-6C1C-4E4A-8E0F-0153C013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/>
              <a:t>Hypothalamic pituitary axis (HPA)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E983E1-54DA-469B-938F-7164C9A6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Example of body and brain interacting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4D82B5-1466-469D-9173-876E54F99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46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BB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3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304800"/>
            <a:ext cx="14652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1447800"/>
            <a:ext cx="146526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/>
          <p:cNvSpPr>
            <a:spLocks/>
          </p:cNvSpPr>
          <p:nvPr/>
        </p:nvSpPr>
        <p:spPr bwMode="auto">
          <a:xfrm>
            <a:off x="6553200" y="1156572"/>
            <a:ext cx="451590" cy="1423415"/>
          </a:xfrm>
          <a:prstGeom prst="rightBrace">
            <a:avLst>
              <a:gd name="adj1" fmla="val 61111"/>
              <a:gd name="adj2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004790" y="1699911"/>
            <a:ext cx="3034268" cy="3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Central nervous system</a:t>
            </a: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2207568" y="2564905"/>
            <a:ext cx="7272808" cy="2002222"/>
            <a:chOff x="672" y="1632"/>
            <a:chExt cx="4080" cy="924"/>
          </a:xfrm>
        </p:grpSpPr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3216" y="2016"/>
              <a:ext cx="15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Autonomic nervous system</a:t>
              </a:r>
            </a:p>
          </p:txBody>
        </p:sp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672" y="1632"/>
              <a:ext cx="4080" cy="924"/>
              <a:chOff x="1008" y="1632"/>
              <a:chExt cx="4080" cy="924"/>
            </a:xfrm>
          </p:grpSpPr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728" y="1632"/>
                <a:ext cx="2592" cy="384"/>
                <a:chOff x="1728" y="1728"/>
                <a:chExt cx="2592" cy="384"/>
              </a:xfrm>
            </p:grpSpPr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>
                  <a:off x="1728" y="1920"/>
                  <a:ext cx="2592" cy="0"/>
                </a:xfrm>
                <a:prstGeom prst="line">
                  <a:avLst/>
                </a:prstGeom>
                <a:noFill/>
                <a:ln w="3810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Line 12"/>
                <p:cNvSpPr>
                  <a:spLocks noChangeShapeType="1"/>
                </p:cNvSpPr>
                <p:nvPr/>
              </p:nvSpPr>
              <p:spPr bwMode="auto">
                <a:xfrm>
                  <a:off x="2928" y="1728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Line 13"/>
                <p:cNvSpPr>
                  <a:spLocks noChangeShapeType="1"/>
                </p:cNvSpPr>
                <p:nvPr/>
              </p:nvSpPr>
              <p:spPr bwMode="auto">
                <a:xfrm>
                  <a:off x="4320" y="192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>
                  <a:off x="1728" y="192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>
                <a:off x="1008" y="2016"/>
                <a:ext cx="1616" cy="540"/>
                <a:chOff x="912" y="2160"/>
                <a:chExt cx="1616" cy="540"/>
              </a:xfrm>
            </p:grpSpPr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78" y="2160"/>
                  <a:ext cx="155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FFC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Somatic nervous system 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FFC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- movement</a:t>
                  </a:r>
                </a:p>
              </p:txBody>
            </p:sp>
            <p:sp>
              <p:nvSpPr>
                <p:cNvPr id="19" name="Rectangle 17"/>
                <p:cNvSpPr>
                  <a:spLocks noChangeArrowheads="1"/>
                </p:cNvSpPr>
                <p:nvPr/>
              </p:nvSpPr>
              <p:spPr bwMode="auto">
                <a:xfrm>
                  <a:off x="912" y="2160"/>
                  <a:ext cx="1247" cy="325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3600" y="2024"/>
                <a:ext cx="1488" cy="317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38"/>
          <p:cNvGrpSpPr>
            <a:grpSpLocks/>
          </p:cNvGrpSpPr>
          <p:nvPr/>
        </p:nvGrpSpPr>
        <p:grpSpPr bwMode="auto">
          <a:xfrm>
            <a:off x="5639558" y="4125539"/>
            <a:ext cx="5029200" cy="1470025"/>
            <a:chOff x="2304" y="2496"/>
            <a:chExt cx="3168" cy="926"/>
          </a:xfrm>
        </p:grpSpPr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2304" y="2976"/>
              <a:ext cx="153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Sympathetic nervous system</a:t>
              </a: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3936" y="2976"/>
              <a:ext cx="153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Parasympathetic nervous system</a:t>
              </a:r>
            </a:p>
          </p:txBody>
        </p: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3072" y="2496"/>
              <a:ext cx="1632" cy="480"/>
              <a:chOff x="3072" y="2592"/>
              <a:chExt cx="1632" cy="480"/>
            </a:xfrm>
          </p:grpSpPr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>
                <a:off x="3072" y="2832"/>
                <a:ext cx="1632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>
                <a:off x="3888" y="2592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>
                <a:off x="4704" y="2832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2" name="Line 33"/>
              <p:cNvSpPr>
                <a:spLocks noChangeShapeType="1"/>
              </p:cNvSpPr>
              <p:nvPr/>
            </p:nvSpPr>
            <p:spPr bwMode="auto">
              <a:xfrm>
                <a:off x="3072" y="2832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2452819" y="5903893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ahoma" pitchFamily="34" charset="0"/>
              </a:rPr>
              <a:t>Autonomous control - but does communicate with CNS</a:t>
            </a:r>
          </a:p>
        </p:txBody>
      </p:sp>
      <p:grpSp>
        <p:nvGrpSpPr>
          <p:cNvPr id="38" name="Group 39"/>
          <p:cNvGrpSpPr>
            <a:grpSpLocks/>
          </p:cNvGrpSpPr>
          <p:nvPr/>
        </p:nvGrpSpPr>
        <p:grpSpPr bwMode="auto">
          <a:xfrm>
            <a:off x="1106017" y="1980840"/>
            <a:ext cx="788399" cy="4040179"/>
            <a:chOff x="192" y="1728"/>
            <a:chExt cx="503" cy="2280"/>
          </a:xfrm>
        </p:grpSpPr>
        <p:sp>
          <p:nvSpPr>
            <p:cNvPr id="39" name="AutoShape 35"/>
            <p:cNvSpPr>
              <a:spLocks/>
            </p:cNvSpPr>
            <p:nvPr/>
          </p:nvSpPr>
          <p:spPr bwMode="auto">
            <a:xfrm>
              <a:off x="432" y="2048"/>
              <a:ext cx="263" cy="1960"/>
            </a:xfrm>
            <a:prstGeom prst="leftBrace">
              <a:avLst>
                <a:gd name="adj1" fmla="val 56944"/>
                <a:gd name="adj2" fmla="val 50000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192" y="1728"/>
              <a:ext cx="192" cy="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Peripheral</a:t>
              </a:r>
              <a:r>
                <a:rPr lang="en-US" sz="2400" b="1" dirty="0">
                  <a:solidFill>
                    <a:srgbClr val="FF3300"/>
                  </a:solidFill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234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9198-0AE3-43EA-BC3A-63B224E4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Thyer – Neurovisceral integration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4B0B8-CBAA-4B29-A182-36B6B70F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E4D27BA-C2CA-489C-AACA-A0DCA3D73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5" r="138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5D2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5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840A-8599-45D3-8B72-4843E6D5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PBT uses network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F8E74-9149-486A-AB06-030190454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explores how nodes in a network are connected </a:t>
            </a:r>
          </a:p>
          <a:p>
            <a:r>
              <a:rPr lang="en-US" dirty="0"/>
              <a:t>Each sub-problem are represented by nodes</a:t>
            </a:r>
          </a:p>
          <a:p>
            <a:r>
              <a:rPr lang="en-US" dirty="0"/>
              <a:t>The thought ‘I’m not good enough’ or ‘I feel lonely’ are represented on individual nodes and these are connected in a network to other nodes</a:t>
            </a:r>
          </a:p>
          <a:p>
            <a:r>
              <a:rPr lang="en-US" dirty="0"/>
              <a:t>We look of negative self-reinforcing loops and seek to target these with our interventions to disrupt the network the most effectively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0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92A94-542F-40C0-B04E-ACB0611CD99F}"/>
              </a:ext>
            </a:extLst>
          </p:cNvPr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The goal is to figure out which nodes and links should be targeted (negative feedback loops) to disrupt the network, to turn it from a maladaptive (encouraging avoidance) to an adaptive network which serve the client’s goals and values.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7F3993-289B-4C11-8CF9-B294B828F4EB}"/>
              </a:ext>
            </a:extLst>
          </p:cNvPr>
          <p:cNvSpPr txBox="1"/>
          <p:nvPr/>
        </p:nvSpPr>
        <p:spPr>
          <a:xfrm>
            <a:off x="5121728" y="254529"/>
            <a:ext cx="6270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Process based therapy (PBT)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EBF326-E1CE-4143-B9F5-83DF78D1B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0086" y="1253330"/>
            <a:ext cx="7851915" cy="5175378"/>
          </a:xfrm>
        </p:spPr>
      </p:pic>
    </p:spTree>
    <p:extLst>
      <p:ext uri="{BB962C8B-B14F-4D97-AF65-F5344CB8AC3E}">
        <p14:creationId xmlns:p14="http://schemas.microsoft.com/office/powerpoint/2010/main" val="24712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BA4C-0286-4C90-A904-E1038798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alexithymia?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BCF30-C386-40B4-9880-1F451EB03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with labelling of ones own and other’s emotions</a:t>
            </a:r>
          </a:p>
          <a:p>
            <a:r>
              <a:rPr lang="en-US" dirty="0"/>
              <a:t>Somewhat different to over-selectivity in autism which is more general and goes beyond emotional labelling</a:t>
            </a:r>
          </a:p>
          <a:p>
            <a:r>
              <a:rPr lang="en-US" dirty="0"/>
              <a:t>Can impact on the quality of relationships one has, which then can affect the quality of life and wellbeing one experiences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96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5CC6-6234-4EB3-9D65-40F32E05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literature on alexithymia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2F7D1-1BFB-4B86-A8EB-7E19880BC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Confusion about overlap with autism – problem with classification system (DSM) – need process-based approach to really understand what is going on</a:t>
            </a:r>
          </a:p>
          <a:p>
            <a:r>
              <a:rPr lang="en-US" dirty="0"/>
              <a:t>Specific disparate components identified – theory of mind, attention, language (labelling) </a:t>
            </a:r>
          </a:p>
          <a:p>
            <a:r>
              <a:rPr lang="en-US" dirty="0"/>
              <a:t>Underlying neurological processes largely unknow, assumed to involve the interoceptive pathway of the insular cortex</a:t>
            </a:r>
          </a:p>
          <a:p>
            <a:r>
              <a:rPr lang="en-US" dirty="0"/>
              <a:t>A need for a more holistic processed based interpretation?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0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C971A-24E1-44A8-9275-D43823D2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800"/>
              <a:t>Mainstream definition of alexithymia</a:t>
            </a: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09A6E-B366-4E37-B065-13807B65F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" r="-1" b="-1"/>
          <a:stretch/>
        </p:blipFill>
        <p:spPr>
          <a:xfrm>
            <a:off x="6099048" y="707777"/>
            <a:ext cx="5458968" cy="5442446"/>
          </a:xfrm>
          <a:prstGeom prst="rect">
            <a:avLst/>
          </a:prstGeom>
        </p:spPr>
      </p:pic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95A40D9A-96D3-4D4E-A339-F562AE230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176519"/>
              </p:ext>
            </p:extLst>
          </p:nvPr>
        </p:nvGraphicFramePr>
        <p:xfrm>
          <a:off x="630936" y="2660904"/>
          <a:ext cx="4818888" cy="354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3705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DBFAD-2B4B-450D-836A-AA627743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000000"/>
                </a:solidFill>
              </a:rPr>
              <a:t>An ACT (processes based) and bodily interpretation?</a:t>
            </a:r>
          </a:p>
        </p:txBody>
      </p:sp>
      <p:sp>
        <p:nvSpPr>
          <p:cNvPr id="4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A2B5A5-4B56-485B-9322-77332DD88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948" y="560264"/>
            <a:ext cx="2532690" cy="604821"/>
          </a:xfrm>
          <a:prstGeom prst="rect">
            <a:avLst/>
          </a:prstGeom>
        </p:spPr>
      </p:pic>
      <p:sp>
        <p:nvSpPr>
          <p:cNvPr id="4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A8B03-BAE8-4D18-98C8-96BD55E21F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62" r="1" b="1"/>
          <a:stretch/>
        </p:blipFill>
        <p:spPr>
          <a:xfrm>
            <a:off x="848684" y="1152440"/>
            <a:ext cx="5241890" cy="5694291"/>
          </a:xfrm>
          <a:prstGeom prst="rect">
            <a:avLst/>
          </a:prstGeom>
        </p:spPr>
      </p:pic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CDBAC0C-E62F-4472-8F3B-5FFEFC369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960397"/>
              </p:ext>
            </p:extLst>
          </p:nvPr>
        </p:nvGraphicFramePr>
        <p:xfrm>
          <a:off x="6090574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3248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CED34-BBA1-453D-AC81-67B7574C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42" y="411885"/>
            <a:ext cx="4818888" cy="1481328"/>
          </a:xfrm>
        </p:spPr>
        <p:txBody>
          <a:bodyPr anchor="b">
            <a:noAutofit/>
          </a:bodyPr>
          <a:lstStyle/>
          <a:p>
            <a:r>
              <a:rPr lang="en-US" sz="3600" dirty="0"/>
              <a:t>Why ACT –</a:t>
            </a:r>
            <a:br>
              <a:rPr lang="en-US" sz="3600" dirty="0"/>
            </a:br>
            <a:r>
              <a:rPr lang="en-US" sz="3600" dirty="0"/>
              <a:t>RFT perspective-taking – its all language!</a:t>
            </a:r>
          </a:p>
        </p:txBody>
      </p:sp>
      <p:sp>
        <p:nvSpPr>
          <p:cNvPr id="6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0CCD3-5EB5-45EC-8B24-A35922801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79" r="16161" b="-3"/>
          <a:stretch/>
        </p:blipFill>
        <p:spPr>
          <a:xfrm>
            <a:off x="6099048" y="1321853"/>
            <a:ext cx="5458968" cy="4214294"/>
          </a:xfrm>
          <a:prstGeom prst="rect">
            <a:avLst/>
          </a:prstGeom>
        </p:spPr>
      </p:pic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568FB848-AD17-44DF-8C12-D35100D86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603090"/>
              </p:ext>
            </p:extLst>
          </p:nvPr>
        </p:nvGraphicFramePr>
        <p:xfrm>
          <a:off x="445742" y="2576293"/>
          <a:ext cx="5458968" cy="39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4697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4E455D5-6E94-4399-B5C4-4F71E0927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A6627-1892-44D4-A24F-70E27049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1421293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interoception?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DF6F-E9E1-46A9-860D-93D5E19B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500"/>
              <a:t>Some evidence points to underlying neurological causes of the interoceptive pathway, namely the insular cortex</a:t>
            </a:r>
          </a:p>
          <a:p>
            <a:r>
              <a:rPr lang="en-US" sz="1500"/>
              <a:t>This pathway is responsible for components of emotional regulation and generating a meta-representation of self</a:t>
            </a:r>
          </a:p>
          <a:p>
            <a:r>
              <a:rPr lang="en-US" sz="1500"/>
              <a:t>i.e., a mid-level representation of self – with language added at the prefrontal cortex, this could lead to ‘selfing’ type processes as described by ACT</a:t>
            </a:r>
          </a:p>
        </p:txBody>
      </p:sp>
    </p:spTree>
    <p:extLst>
      <p:ext uri="{BB962C8B-B14F-4D97-AF65-F5344CB8AC3E}">
        <p14:creationId xmlns:p14="http://schemas.microsoft.com/office/powerpoint/2010/main" val="2906777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9826C-FD33-4BCD-ABB9-B7986104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Afferents and effort neurons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E214031-68AA-422A-B9E2-AEAE0064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Afferents incoming signals to CNS</a:t>
            </a:r>
          </a:p>
          <a:p>
            <a:r>
              <a:rPr lang="en-US" sz="2400" dirty="0">
                <a:solidFill>
                  <a:srgbClr val="FEFFFF"/>
                </a:solidFill>
              </a:rPr>
              <a:t>Lamina I and II</a:t>
            </a:r>
          </a:p>
          <a:p>
            <a:endParaRPr lang="en-US" sz="2400" dirty="0">
              <a:solidFill>
                <a:srgbClr val="FEFFFF"/>
              </a:solidFill>
            </a:endParaRPr>
          </a:p>
          <a:p>
            <a:r>
              <a:rPr lang="en-US" sz="2400" dirty="0">
                <a:solidFill>
                  <a:srgbClr val="FEFFFF"/>
                </a:solidFill>
              </a:rPr>
              <a:t>Efferents outgoing signals from CNS to the brain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BB24D5-8CD1-45A6-8D3F-0F0713059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024" y="-60033"/>
            <a:ext cx="6191638" cy="691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52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6795E-22B5-49F0-81BC-85706D79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>
            <a:normAutofit/>
          </a:bodyPr>
          <a:lstStyle/>
          <a:p>
            <a:r>
              <a:rPr lang="en-US" sz="2800" dirty="0"/>
              <a:t>Important nerves for interoceptive signaling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01012D-AD19-4A03-9CE5-8C8353BE9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8703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C2595-5DF1-4986-8A69-984BB24DB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19" r="-2" b="2634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12A1F5F-7982-42E3-A038-307264E2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anchor="ctr">
            <a:normAutofit/>
          </a:bodyPr>
          <a:lstStyle/>
          <a:p>
            <a:r>
              <a:rPr lang="en-US" dirty="0"/>
              <a:t>Vagus nerve – Brain stem </a:t>
            </a:r>
          </a:p>
        </p:txBody>
      </p:sp>
    </p:spTree>
    <p:extLst>
      <p:ext uri="{BB962C8B-B14F-4D97-AF65-F5344CB8AC3E}">
        <p14:creationId xmlns:p14="http://schemas.microsoft.com/office/powerpoint/2010/main" val="1764929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3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EB631-860C-42AF-B775-DE77536F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CNS and permeating nerves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CEFA3E06-5E88-4CDC-884C-4C26023CE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This is what comprises of all our thoughts, emotions, goals, values</a:t>
            </a:r>
          </a:p>
          <a:p>
            <a:r>
              <a:rPr lang="en-US" sz="2400" dirty="0">
                <a:solidFill>
                  <a:srgbClr val="FEFFFF"/>
                </a:solidFill>
              </a:rPr>
              <a:t>Skeleton just for support (hold us up)</a:t>
            </a:r>
          </a:p>
          <a:p>
            <a:r>
              <a:rPr lang="en-US" sz="2400" dirty="0">
                <a:solidFill>
                  <a:srgbClr val="FEFFFF"/>
                </a:solidFill>
              </a:rPr>
              <a:t>Muscle just to move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AF7B9-FE2D-4B63-B8E3-12E78022F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74" y="0"/>
            <a:ext cx="5141625" cy="685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42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6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CBD75-CA63-4E2F-A896-A99149A41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dirty="0"/>
              <a:t>Typically use ECG – Heart beat detection task, but used questionnaire version</a:t>
            </a:r>
          </a:p>
        </p:txBody>
      </p:sp>
      <p:sp>
        <p:nvSpPr>
          <p:cNvPr id="89" name="Rectangle 6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BBC220-EA84-4B0B-BD81-F2200F7C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37" y="730325"/>
            <a:ext cx="5586942" cy="1815756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5E2443-83CF-4F30-BBD4-D880917A4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9204" y="3884369"/>
            <a:ext cx="5586942" cy="2318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8E97C8-6451-407B-BE0C-3A15A2FB5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38" y="3982141"/>
            <a:ext cx="5586942" cy="21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08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C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C2BA2-3DC5-4BCA-87F2-4306E17B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Structure of questionnaire –  MAIA2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832F22-ADA4-45E3-9F11-E7A88C946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130" y="809509"/>
            <a:ext cx="8382373" cy="52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82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2846C-A931-41B7-A7EF-926280B2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Examples questions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 never, 5 Always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3F4D5A-DB4D-420B-94B9-F571A3663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541" y="60776"/>
            <a:ext cx="6015543" cy="67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75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96DEA-1E6D-49BE-8119-2B7A9EAF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More example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D76B9-65F3-44C1-9F3A-856AB496C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985" y="55465"/>
            <a:ext cx="5748140" cy="68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B7DA-5CCD-4178-B08F-6E93ECF2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process-based therapy (PBT; novel ACT approach)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B6928-6981-4996-9D7E-CD7C45D78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kid on the block (actually a new way of looking at therapy)</a:t>
            </a:r>
          </a:p>
          <a:p>
            <a:endParaRPr lang="en-US" dirty="0"/>
          </a:p>
          <a:p>
            <a:r>
              <a:rPr lang="en-US" dirty="0"/>
              <a:t>Moves away form a nomothetic paradigm (cluster/classification diagnostic approach) and toward an ideographic (individualized) approach which treats each patient as unique (patient centered)</a:t>
            </a:r>
          </a:p>
          <a:p>
            <a:r>
              <a:rPr lang="en-US" dirty="0"/>
              <a:t>Takes into consideration the complexity of each case rather than blanket classification based on a diagnostic protocol (e.g., the DSM)</a:t>
            </a:r>
          </a:p>
          <a:p>
            <a:r>
              <a:rPr lang="en-US" dirty="0"/>
              <a:t>PBT offers a framework on how to do this (more precise, specific, and contextualized) – likely to lead to greater efficacy in interventions</a:t>
            </a:r>
          </a:p>
          <a:p>
            <a:r>
              <a:rPr lang="en-US" dirty="0"/>
              <a:t>Explain/interpret results through a PBT lens/framework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C02A1-57E7-4825-BE53-5F8899664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519" y="1690688"/>
            <a:ext cx="1376123" cy="111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59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DE07-B374-4DBD-86F0-4BBEFF2A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or low interoception – good or bad?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A11C4F-DA4C-43C0-8719-E301253E4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depends – context is important </a:t>
            </a:r>
          </a:p>
          <a:p>
            <a:r>
              <a:rPr lang="en-US" dirty="0"/>
              <a:t>Higher interoceptive awareness often associated with positive wellbeing (affective) outcomes</a:t>
            </a:r>
          </a:p>
          <a:p>
            <a:r>
              <a:rPr lang="en-US" dirty="0"/>
              <a:t>Can also be associated with greater pain, and lower pain thresholds in those with some for of ongoing pain, as well as higher anxiety driven hypervigilance</a:t>
            </a:r>
          </a:p>
          <a:p>
            <a:endParaRPr lang="en-US" dirty="0"/>
          </a:p>
          <a:p>
            <a:r>
              <a:rPr lang="en-US" dirty="0"/>
              <a:t>Quality of interoception is important</a:t>
            </a:r>
          </a:p>
          <a:p>
            <a:endParaRPr lang="en-US" dirty="0"/>
          </a:p>
          <a:p>
            <a:r>
              <a:rPr lang="en-US" dirty="0"/>
              <a:t>High mindful interoceptive experience thought as positive</a:t>
            </a:r>
          </a:p>
          <a:p>
            <a:r>
              <a:rPr lang="en-US" dirty="0"/>
              <a:t>High anxiety driven interoceptive experience is negative </a:t>
            </a:r>
          </a:p>
        </p:txBody>
      </p:sp>
    </p:spTree>
    <p:extLst>
      <p:ext uri="{BB962C8B-B14F-4D97-AF65-F5344CB8AC3E}">
        <p14:creationId xmlns:p14="http://schemas.microsoft.com/office/powerpoint/2010/main" val="1610726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92F503-0467-46BE-837C-51F2A3E06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7" y="643467"/>
            <a:ext cx="1066232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2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1F0EF1-6168-45DB-A342-FF6D21120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88991"/>
            <a:ext cx="10905066" cy="488001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49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7BE4-D467-40C1-8A0B-1B46D6CA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945D-1E99-4440-AC22-97172B81B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done in RCT type studies </a:t>
            </a:r>
          </a:p>
          <a:p>
            <a:r>
              <a:rPr lang="en-US" dirty="0"/>
              <a:t>Mediating factor between pre and post intervention</a:t>
            </a:r>
          </a:p>
          <a:p>
            <a:r>
              <a:rPr lang="en-US" dirty="0"/>
              <a:t>We use these types of analysis to help us identify where to focus our interventions </a:t>
            </a:r>
          </a:p>
          <a:p>
            <a:r>
              <a:rPr lang="en-US" dirty="0"/>
              <a:t>What about in non-RCT studies?</a:t>
            </a:r>
          </a:p>
          <a:p>
            <a:r>
              <a:rPr lang="en-US" dirty="0"/>
              <a:t>Perhaps this can help us identify and look to point our RCT studies, which types of interventions to use for specific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12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CDB5-9EF0-43B1-8802-88062F9C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 content vs.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72636-9D2E-43B7-871B-2B5A9CF83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Attachment to ‘who we are’ (the conceptualized self) can make us inflexible and rigid in our behavior</a:t>
            </a:r>
          </a:p>
          <a:p>
            <a:r>
              <a:rPr lang="en-US" dirty="0"/>
              <a:t>ACT aims to get the client in contact with self as context – letting go of the attachments of who they are (an illusion) when this is not useful </a:t>
            </a:r>
          </a:p>
          <a:p>
            <a:r>
              <a:rPr lang="en-US" dirty="0"/>
              <a:t>Self as context refers to an ‘I’ that is free of the content and instead is the witness to experience (the perspective-taking sense of self)</a:t>
            </a:r>
          </a:p>
        </p:txBody>
      </p:sp>
    </p:spTree>
    <p:extLst>
      <p:ext uri="{BB962C8B-B14F-4D97-AF65-F5344CB8AC3E}">
        <p14:creationId xmlns:p14="http://schemas.microsoft.com/office/powerpoint/2010/main" val="2025287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5A6E-F023-409A-ADEA-5346925C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Selfing as a verb not a noun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3CA8D-59C3-405F-98FE-760D07A1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rubbish at tennis vs. I’m having the thought that I’m rubbish at tennis</a:t>
            </a:r>
          </a:p>
        </p:txBody>
      </p:sp>
    </p:spTree>
    <p:extLst>
      <p:ext uri="{BB962C8B-B14F-4D97-AF65-F5344CB8AC3E}">
        <p14:creationId xmlns:p14="http://schemas.microsoft.com/office/powerpoint/2010/main" val="2720733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9D80-E60D-4BD9-BD18-2E384A90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 context as a mediator - what we should expect?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9071-E071-4582-9E80-C06A36FD9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interoceptive (bodily) awareness (ability to perceive and experience bodily experience) = consistent with higher ability to perspective take about self and bodily experience</a:t>
            </a:r>
          </a:p>
          <a:p>
            <a:r>
              <a:rPr lang="en-US" dirty="0"/>
              <a:t>Higher interoceptive (bodily) awareness (ability to perceive and experience bodily experience) = consistent with greater psychological flexibility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02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5078084-CBE6-4954-8370-472DE12AC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630" y="392434"/>
            <a:ext cx="8083844" cy="3213327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5A3185-8391-4E02-BAFD-578BA3E2FB8C}"/>
              </a:ext>
            </a:extLst>
          </p:cNvPr>
          <p:cNvSpPr txBox="1"/>
          <p:nvPr/>
        </p:nvSpPr>
        <p:spPr>
          <a:xfrm>
            <a:off x="264920" y="3984278"/>
            <a:ext cx="115260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Higher (emotional regulation) interoception associated with higher self as context </a:t>
            </a:r>
          </a:p>
          <a:p>
            <a:r>
              <a:rPr lang="en-US" dirty="0"/>
              <a:t>b = lower self as context associated with higher alexithymia</a:t>
            </a:r>
          </a:p>
          <a:p>
            <a:r>
              <a:rPr lang="en-US" dirty="0"/>
              <a:t>c = lower interoception associated with higher alexithymia</a:t>
            </a:r>
          </a:p>
          <a:p>
            <a:endParaRPr lang="en-US" dirty="0"/>
          </a:p>
          <a:p>
            <a:r>
              <a:rPr lang="en-US" dirty="0"/>
              <a:t>Crucially:</a:t>
            </a:r>
          </a:p>
          <a:p>
            <a:endParaRPr lang="en-US" dirty="0"/>
          </a:p>
          <a:p>
            <a:r>
              <a:rPr lang="en-US" dirty="0"/>
              <a:t>c’ = significant association between X and Y disappears as variance is (indirectly) accounted for by self as context mediator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A2771-A769-4547-9FFF-6223D472927A}"/>
              </a:ext>
            </a:extLst>
          </p:cNvPr>
          <p:cNvSpPr txBox="1"/>
          <p:nvPr/>
        </p:nvSpPr>
        <p:spPr>
          <a:xfrm>
            <a:off x="5968377" y="1182221"/>
            <a:ext cx="5332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Reminder:</a:t>
            </a:r>
          </a:p>
          <a:p>
            <a:r>
              <a:rPr lang="en-US" dirty="0"/>
              <a:t>Higher score on SAC is greater self as context</a:t>
            </a:r>
          </a:p>
          <a:p>
            <a:r>
              <a:rPr lang="en-US" dirty="0"/>
              <a:t>Higher score on alexithymia scale = greater alexithymia</a:t>
            </a:r>
          </a:p>
        </p:txBody>
      </p:sp>
    </p:spTree>
    <p:extLst>
      <p:ext uri="{BB962C8B-B14F-4D97-AF65-F5344CB8AC3E}">
        <p14:creationId xmlns:p14="http://schemas.microsoft.com/office/powerpoint/2010/main" val="3934818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6083DF-59FC-4810-B960-C241A0924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63" y="282494"/>
            <a:ext cx="7505110" cy="324595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B0657-4716-4775-B728-2A3FDABAF75C}"/>
              </a:ext>
            </a:extLst>
          </p:cNvPr>
          <p:cNvSpPr txBox="1"/>
          <p:nvPr/>
        </p:nvSpPr>
        <p:spPr>
          <a:xfrm>
            <a:off x="537663" y="3810948"/>
            <a:ext cx="112897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= Higher (attentional regulation) interoception associated with higher self as context </a:t>
            </a:r>
          </a:p>
          <a:p>
            <a:r>
              <a:rPr lang="en-US" dirty="0"/>
              <a:t>b = lower self as context associated with higher alexithymia</a:t>
            </a:r>
          </a:p>
          <a:p>
            <a:r>
              <a:rPr lang="en-US" dirty="0"/>
              <a:t>c = lower interoception associated with higher alexithymia</a:t>
            </a:r>
          </a:p>
          <a:p>
            <a:endParaRPr lang="en-US" dirty="0"/>
          </a:p>
          <a:p>
            <a:r>
              <a:rPr lang="en-US" dirty="0"/>
              <a:t>Crucially:</a:t>
            </a:r>
          </a:p>
          <a:p>
            <a:endParaRPr lang="en-US" dirty="0"/>
          </a:p>
          <a:p>
            <a:r>
              <a:rPr lang="en-US" dirty="0"/>
              <a:t>c’ = significant association between X and Y disappears as variance is (indirectly) accounted for by self as context mediator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263D0-9857-4593-BD8D-BCD272C2B265}"/>
              </a:ext>
            </a:extLst>
          </p:cNvPr>
          <p:cNvSpPr txBox="1"/>
          <p:nvPr/>
        </p:nvSpPr>
        <p:spPr>
          <a:xfrm>
            <a:off x="6062463" y="1168377"/>
            <a:ext cx="5547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Reminder:</a:t>
            </a:r>
          </a:p>
          <a:p>
            <a:r>
              <a:rPr lang="en-US" dirty="0"/>
              <a:t>Higher score on AAQII is greater psychological inflexibility</a:t>
            </a:r>
          </a:p>
          <a:p>
            <a:r>
              <a:rPr lang="en-US" dirty="0"/>
              <a:t>Higher score on alexithymia scale = greater alexithymia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96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F64A1D0-40FC-4664-A3BD-D1AAEB542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880" y="1286935"/>
            <a:ext cx="6773332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978D2-5465-4EC8-8929-6FDE16914A9F}"/>
              </a:ext>
            </a:extLst>
          </p:cNvPr>
          <p:cNvSpPr txBox="1"/>
          <p:nvPr/>
        </p:nvSpPr>
        <p:spPr>
          <a:xfrm>
            <a:off x="1318666" y="512759"/>
            <a:ext cx="955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alexithymia, the dimension of self at the level of physiology is important to the understanding of this condition </a:t>
            </a:r>
          </a:p>
        </p:txBody>
      </p:sp>
    </p:spTree>
    <p:extLst>
      <p:ext uri="{BB962C8B-B14F-4D97-AF65-F5344CB8AC3E}">
        <p14:creationId xmlns:p14="http://schemas.microsoft.com/office/powerpoint/2010/main" val="42784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6EE2-BF5B-4DAB-97C1-FABDF74E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therapists orientate their therapy in different 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0A828-ACDD-43CE-AB6F-BEF514794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CBT therapist may focus on changing cognition</a:t>
            </a:r>
          </a:p>
          <a:p>
            <a:r>
              <a:rPr lang="en-US" dirty="0"/>
              <a:t>Psychoanalytic therapist may focus on client’s personality and development</a:t>
            </a:r>
          </a:p>
          <a:p>
            <a:r>
              <a:rPr lang="en-US" dirty="0"/>
              <a:t>Behaviorist may focus on changing overt behaviour (actions) through modifying reinforcing contingencies</a:t>
            </a:r>
          </a:p>
          <a:p>
            <a:endParaRPr lang="en-US" dirty="0"/>
          </a:p>
          <a:p>
            <a:r>
              <a:rPr lang="en-US" dirty="0"/>
              <a:t>Thus, orientation of treatment (which dimension you focus on) may be biased by the types of therapeutic training the practitioner has received – you maybe missing on important processes dimensions </a:t>
            </a:r>
          </a:p>
        </p:txBody>
      </p:sp>
    </p:spTree>
    <p:extLst>
      <p:ext uri="{BB962C8B-B14F-4D97-AF65-F5344CB8AC3E}">
        <p14:creationId xmlns:p14="http://schemas.microsoft.com/office/powerpoint/2010/main" val="448218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7592A94-542F-40C0-B04E-ACB0611CD99F}"/>
              </a:ext>
            </a:extLst>
          </p:cNvPr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The goal is to figure out which nodes and links should be targeted (negative feedback loops) to disrupt the network, to turn it from a maladaptive (encouraging avoidance) to an adaptive network which serve the client’s goals and values.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7F3993-289B-4C11-8CF9-B294B828F4EB}"/>
              </a:ext>
            </a:extLst>
          </p:cNvPr>
          <p:cNvSpPr txBox="1"/>
          <p:nvPr/>
        </p:nvSpPr>
        <p:spPr>
          <a:xfrm>
            <a:off x="977991" y="189024"/>
            <a:ext cx="10075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Process based therapy (PBT)</a:t>
            </a:r>
          </a:p>
          <a:p>
            <a:r>
              <a:rPr lang="en-US" sz="2800" dirty="0"/>
              <a:t>Should expect to see more problems with lacking connection to self – more self as content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EBF326-E1CE-4143-B9F5-83DF78D1B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867" y="1682622"/>
            <a:ext cx="7851915" cy="5175378"/>
          </a:xfrm>
        </p:spPr>
      </p:pic>
    </p:spTree>
    <p:extLst>
      <p:ext uri="{BB962C8B-B14F-4D97-AF65-F5344CB8AC3E}">
        <p14:creationId xmlns:p14="http://schemas.microsoft.com/office/powerpoint/2010/main" val="2029686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BD66-B2B6-4BB1-9400-BEA89436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59813-950E-43AA-89C1-44C1D23DA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Offers a more accurate definition of the term alexithymia through underlying processes (without classifying)</a:t>
            </a:r>
          </a:p>
          <a:p>
            <a:r>
              <a:rPr lang="en-US" dirty="0"/>
              <a:t>Offers an approach which may allow for more targeted perspective taking type interventions at the individual (ideographic) patient level</a:t>
            </a:r>
          </a:p>
          <a:p>
            <a:r>
              <a:rPr lang="en-US" dirty="0"/>
              <a:t> Enables (by providing a framework for) the therapist to take all 6 dimensions into account, allowing them to take each situation with a client from multiple angles, dynamically, </a:t>
            </a:r>
            <a:r>
              <a:rPr lang="en-US" b="1" i="1" dirty="0"/>
              <a:t>without strict diagnostic – treatment </a:t>
            </a:r>
            <a:r>
              <a:rPr lang="en-US" dirty="0"/>
              <a:t>framework</a:t>
            </a:r>
          </a:p>
          <a:p>
            <a:r>
              <a:rPr lang="en-US" dirty="0"/>
              <a:t>This gives them a better chance of finding the root cause (reinforcing loops) of what (where) the underlying problem may be </a:t>
            </a:r>
          </a:p>
          <a:p>
            <a:endParaRPr lang="en-US" dirty="0"/>
          </a:p>
          <a:p>
            <a:r>
              <a:rPr lang="en-US" b="1" i="1" dirty="0"/>
              <a:t>Not</a:t>
            </a:r>
            <a:r>
              <a:rPr lang="en-US" dirty="0"/>
              <a:t> trying to replace one diagnostic classification with another, instead identifying useful </a:t>
            </a:r>
            <a:r>
              <a:rPr lang="en-US" b="1" i="1" dirty="0"/>
              <a:t>data driven clues</a:t>
            </a:r>
            <a:r>
              <a:rPr lang="en-US" dirty="0"/>
              <a:t> and </a:t>
            </a:r>
            <a:r>
              <a:rPr lang="en-US" b="1" i="1" dirty="0"/>
              <a:t>novel</a:t>
            </a:r>
            <a:r>
              <a:rPr lang="en-US" dirty="0"/>
              <a:t> </a:t>
            </a:r>
            <a:r>
              <a:rPr lang="en-US" b="1" i="1" dirty="0"/>
              <a:t>intervention tools </a:t>
            </a:r>
            <a:r>
              <a:rPr lang="en-US" dirty="0"/>
              <a:t>which may be applicable at the ideographic level, to support the dynamic PBT clinician with a patient centered approach</a:t>
            </a:r>
          </a:p>
          <a:p>
            <a:r>
              <a:rPr lang="en-US" dirty="0"/>
              <a:t>If the clues work (data driven), the keep them, </a:t>
            </a:r>
            <a:r>
              <a:rPr lang="en-US" b="1" i="1" dirty="0"/>
              <a:t>Selection, Retention, Context </a:t>
            </a:r>
            <a:r>
              <a:rPr lang="en-US" dirty="0"/>
              <a:t>(Evolutionary principles) through Extended Evolutionary Meta Model in a </a:t>
            </a:r>
            <a:r>
              <a:rPr lang="en-US"/>
              <a:t>flexible way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17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ED9A-A683-4B45-A7FF-2805D76A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SAC based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1A44-A63C-4FD8-98D6-4E46D7913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SAC based body scan</a:t>
            </a:r>
          </a:p>
          <a:p>
            <a:r>
              <a:rPr lang="en-US" dirty="0"/>
              <a:t>Promoting awareness of bodily sensations/discrimination</a:t>
            </a:r>
          </a:p>
          <a:p>
            <a:r>
              <a:rPr lang="en-US" dirty="0"/>
              <a:t>Promoting awareness of others bodily sensations/discrimination</a:t>
            </a:r>
          </a:p>
          <a:p>
            <a:r>
              <a:rPr lang="en-US" dirty="0"/>
              <a:t>Doing so in a mindful way (not anxiety driven)</a:t>
            </a:r>
          </a:p>
          <a:p>
            <a:endParaRPr lang="en-US" dirty="0"/>
          </a:p>
          <a:p>
            <a:r>
              <a:rPr lang="en-US" dirty="0"/>
              <a:t>Need additional RCT work to support this work</a:t>
            </a:r>
          </a:p>
          <a:p>
            <a:r>
              <a:rPr lang="en-US" dirty="0"/>
              <a:t>Need further ECG work to support findings</a:t>
            </a:r>
          </a:p>
          <a:p>
            <a:r>
              <a:rPr lang="en-US" dirty="0"/>
              <a:t>Heartbeat detection tasks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9DD79-6295-4F44-887D-5C422308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448" y="4817782"/>
            <a:ext cx="42100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54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yellow smiley face&#10;&#10;Description automatically generated with medium confidence">
            <a:extLst>
              <a:ext uri="{FF2B5EF4-FFF2-40B4-BE49-F238E27FC236}">
                <a16:creationId xmlns:a16="http://schemas.microsoft.com/office/drawing/2014/main" id="{42568840-28FE-4992-9099-2714132A9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94" r="-1" b="6608"/>
          <a:stretch/>
        </p:blipFill>
        <p:spPr>
          <a:xfrm>
            <a:off x="1000125" y="2390775"/>
            <a:ext cx="7172325" cy="3603625"/>
          </a:xfrm>
          <a:prstGeom prst="rect">
            <a:avLst/>
          </a:prstGeom>
        </p:spPr>
      </p:pic>
      <p:pic>
        <p:nvPicPr>
          <p:cNvPr id="4" name="Picture 3" descr="A white dog lying on grass&#10;&#10;Description automatically generated with low confidence">
            <a:extLst>
              <a:ext uri="{FF2B5EF4-FFF2-40B4-BE49-F238E27FC236}">
                <a16:creationId xmlns:a16="http://schemas.microsoft.com/office/drawing/2014/main" id="{9D5A9981-29D1-4D7C-A596-FB6A530A0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2390775"/>
            <a:ext cx="2947988" cy="3603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9D49F-6CA7-478E-A7EE-4260407F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Thank you!! Woof Woof!!</a:t>
            </a:r>
          </a:p>
        </p:txBody>
      </p:sp>
    </p:spTree>
    <p:extLst>
      <p:ext uri="{BB962C8B-B14F-4D97-AF65-F5344CB8AC3E}">
        <p14:creationId xmlns:p14="http://schemas.microsoft.com/office/powerpoint/2010/main" val="37406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96965-E936-45DE-8E77-E5A6CA2D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en-US" sz="2800"/>
              <a:t>Can ACT process-based approaches help to focus which dimensions are important?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41E8C-C38B-4438-9389-D45666FBC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894530"/>
            <a:ext cx="4887685" cy="3209544"/>
          </a:xfrm>
        </p:spPr>
        <p:txBody>
          <a:bodyPr anchor="t">
            <a:normAutofit/>
          </a:bodyPr>
          <a:lstStyle/>
          <a:p>
            <a:r>
              <a:rPr lang="en-US" sz="2000" dirty="0"/>
              <a:t>Deathstar project</a:t>
            </a:r>
          </a:p>
          <a:p>
            <a:r>
              <a:rPr lang="en-US" sz="2000" dirty="0"/>
              <a:t>Meta analysis of nearly 55,000 studies which explored mediators of change in psychotherapy </a:t>
            </a:r>
          </a:p>
          <a:p>
            <a:r>
              <a:rPr lang="en-US" sz="2000" dirty="0"/>
              <a:t>Underlying variance accounted by some indirect variable (the mediator)</a:t>
            </a:r>
          </a:p>
          <a:p>
            <a:r>
              <a:rPr lang="en-US" sz="2000" dirty="0"/>
              <a:t>Mediation analysis lets us know what are the underlying processes of change</a:t>
            </a:r>
          </a:p>
          <a:p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a coin&#10;&#10;Description automatically generated with medium confidence">
            <a:extLst>
              <a:ext uri="{FF2B5EF4-FFF2-40B4-BE49-F238E27FC236}">
                <a16:creationId xmlns:a16="http://schemas.microsoft.com/office/drawing/2014/main" id="{0ED51F2A-4224-4EE1-8A3F-A5A83651F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77" b="-3"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1112-ECF6-4B48-8951-35F929BE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 that processes of change can be identified through the following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70E7F-B4A0-4CE0-B58E-C63753139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Motivation – what motivates you – (correspondence to values)</a:t>
            </a:r>
          </a:p>
          <a:p>
            <a:r>
              <a:rPr lang="en-US" dirty="0"/>
              <a:t>Overt behavior – our actions – (correspondence to committed action)</a:t>
            </a:r>
          </a:p>
          <a:p>
            <a:r>
              <a:rPr lang="en-US" dirty="0"/>
              <a:t>Sense of self – how you feel about your self, how entangled you are with defending a type of conceptualized self – (correspondence to self as context)</a:t>
            </a:r>
          </a:p>
          <a:p>
            <a:r>
              <a:rPr lang="en-US" dirty="0"/>
              <a:t>Attention –  what you are focusing on, broad and narrow shift in focus – (correspondence to present moment awareness)</a:t>
            </a:r>
          </a:p>
          <a:p>
            <a:r>
              <a:rPr lang="en-US" dirty="0"/>
              <a:t>Cognition – your relationship with your thoughts – (correspondence to cognitive defusion)</a:t>
            </a:r>
          </a:p>
          <a:p>
            <a:r>
              <a:rPr lang="en-US" dirty="0"/>
              <a:t>Affect – how well can you regulate your emotions – (correspondence to interoceptive awareness – my own assumption)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909B-FEDB-4BB6-9AC3-7C654052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advantage of PBT over other therapeutic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74AA9-DDC7-43DE-B8A6-CDA611403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Enables (by providing a framework for) the therapist to take all 6 dimensions into account, allowing them to take each situation with a client from multiple angles, dynamically, </a:t>
            </a:r>
            <a:r>
              <a:rPr lang="en-US" b="1" i="1" dirty="0"/>
              <a:t>without strict diagnostic – treatment </a:t>
            </a:r>
            <a:r>
              <a:rPr lang="en-US" dirty="0"/>
              <a:t>framework</a:t>
            </a:r>
          </a:p>
          <a:p>
            <a:r>
              <a:rPr lang="en-US" dirty="0"/>
              <a:t>This gives them a better chance of finding the root cause (reinforcing loops) of what (where) the underlying problem may be </a:t>
            </a:r>
          </a:p>
          <a:p>
            <a:endParaRPr lang="en-US" dirty="0"/>
          </a:p>
          <a:p>
            <a:r>
              <a:rPr lang="en-US" b="1" i="1" dirty="0"/>
              <a:t>Not</a:t>
            </a:r>
            <a:r>
              <a:rPr lang="en-US" dirty="0"/>
              <a:t> trying to replace one diagnostic classification with another, instead identifying useful </a:t>
            </a:r>
            <a:r>
              <a:rPr lang="en-US" b="1" i="1" dirty="0"/>
              <a:t>data driven clues</a:t>
            </a:r>
            <a:r>
              <a:rPr lang="en-US" dirty="0"/>
              <a:t> and </a:t>
            </a:r>
            <a:r>
              <a:rPr lang="en-US" b="1" i="1" dirty="0"/>
              <a:t>novel</a:t>
            </a:r>
            <a:r>
              <a:rPr lang="en-US" dirty="0"/>
              <a:t> </a:t>
            </a:r>
            <a:r>
              <a:rPr lang="en-US" b="1" i="1" dirty="0"/>
              <a:t>intervention tools </a:t>
            </a:r>
            <a:r>
              <a:rPr lang="en-US" dirty="0"/>
              <a:t>which may be applicable at the ideographic level, to support the dynamic PBT clinician with a patient centered approach</a:t>
            </a:r>
          </a:p>
          <a:p>
            <a:r>
              <a:rPr lang="en-US" dirty="0"/>
              <a:t>If the clues work (data driven), the keep them, </a:t>
            </a:r>
            <a:r>
              <a:rPr lang="en-US" b="1" i="1" dirty="0"/>
              <a:t>Selection, Retention, Context </a:t>
            </a:r>
            <a:r>
              <a:rPr lang="en-US" dirty="0"/>
              <a:t>(Evolutionary principles)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9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9CAF2-6FA2-4BCF-88E2-597A21F3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PBT is a meta-approach and gives us a holistic multidimensional perspective of mental health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560C88-1AA4-4495-8F54-4D1D6D40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pPr algn="l"/>
            <a:r>
              <a:rPr lang="en-US" sz="1800" b="0" i="0" u="none" strike="noStrike" baseline="0" dirty="0">
                <a:latin typeface="MinionPro-Regular"/>
              </a:rPr>
              <a:t>Multi-level extended evolutionary meta-model (EEMM)</a:t>
            </a: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4B38CE-EDE2-44D0-971C-3A03E8F4C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771" y="304269"/>
            <a:ext cx="7395097" cy="5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5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DD6C-03FA-4FE4-9A4E-5983CAF5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PBT also based on Evolutionary principles: selection of changes (what works)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EAC5B-7215-41F3-89C4-610DED4D9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 – allowing client to experience changes involving emotions, thoughts, behavior (flexibility and open to these) – rigidity often associated with avoidance and distress</a:t>
            </a:r>
          </a:p>
          <a:p>
            <a:r>
              <a:rPr lang="en-US" dirty="0"/>
              <a:t>Selection – allowing and selecting the changes which work and discarding the rest (what brings you closer to your values)</a:t>
            </a:r>
          </a:p>
          <a:p>
            <a:r>
              <a:rPr lang="en-US" dirty="0"/>
              <a:t>Retention – keeping what changes works (commitment to values action)</a:t>
            </a:r>
          </a:p>
          <a:p>
            <a:r>
              <a:rPr lang="en-US" dirty="0"/>
              <a:t>Context – being sensitive to context when considering what change a client should take (such as being open to emotion in more supportive environments)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42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2271</Words>
  <Application>Microsoft Office PowerPoint</Application>
  <PresentationFormat>Widescreen</PresentationFormat>
  <Paragraphs>188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MinionPro-Regular</vt:lpstr>
      <vt:lpstr>Tahoma</vt:lpstr>
      <vt:lpstr>Tw Cen MT</vt:lpstr>
      <vt:lpstr>Office Theme</vt:lpstr>
      <vt:lpstr>Self as Context as a mediator for the association between interoception and alexithymia: Implications for a Process Based Therapy </vt:lpstr>
      <vt:lpstr>Mainstream definition of alexithymia</vt:lpstr>
      <vt:lpstr>Advantages of process-based therapy (PBT; novel ACT approach) </vt:lpstr>
      <vt:lpstr>Different types of therapists orientate their therapy in different ways </vt:lpstr>
      <vt:lpstr>Can ACT process-based approaches help to focus which dimensions are important?  </vt:lpstr>
      <vt:lpstr>Found that processes of change can be identified through the following dimensions</vt:lpstr>
      <vt:lpstr>The advantage of PBT over other therapeutic approaches</vt:lpstr>
      <vt:lpstr>PBT is a meta-approach and gives us a holistic multidimensional perspective of mental health problems</vt:lpstr>
      <vt:lpstr>PBT also based on Evolutionary principles: selection of changes (what works) action</vt:lpstr>
      <vt:lpstr>Questions: Can we build on the EEMM to develop further detail about psychophysiological processes relevant to an ideographic PBT account?</vt:lpstr>
      <vt:lpstr>Interested in unpacking physiology relevant to processed based psychological flexibility </vt:lpstr>
      <vt:lpstr>Descartes error</vt:lpstr>
      <vt:lpstr>Hypothalamic pituitary axis (HPA)</vt:lpstr>
      <vt:lpstr>PowerPoint Presentation</vt:lpstr>
      <vt:lpstr>Thyer – Neurovisceral integration model </vt:lpstr>
      <vt:lpstr>PBT uses network analysis </vt:lpstr>
      <vt:lpstr>PowerPoint Presentation</vt:lpstr>
      <vt:lpstr>What is alexithymia? </vt:lpstr>
      <vt:lpstr>Problems with the literature on alexithymia</vt:lpstr>
      <vt:lpstr>An ACT (processes based) and bodily interpretation?</vt:lpstr>
      <vt:lpstr>Why ACT – RFT perspective-taking – its all language!</vt:lpstr>
      <vt:lpstr>Why interoception? </vt:lpstr>
      <vt:lpstr>Afferents and effort neurons</vt:lpstr>
      <vt:lpstr>Important nerves for interoceptive signaling</vt:lpstr>
      <vt:lpstr>CNS and permeating nerves</vt:lpstr>
      <vt:lpstr>Typically use ECG – Heart beat detection task, but used questionnaire version</vt:lpstr>
      <vt:lpstr>Structure of questionnaire –  MAIA2</vt:lpstr>
      <vt:lpstr>Examples questions 0 never, 5 Always</vt:lpstr>
      <vt:lpstr>More example questions</vt:lpstr>
      <vt:lpstr>High or low interoception – good or bad?</vt:lpstr>
      <vt:lpstr>PowerPoint Presentation</vt:lpstr>
      <vt:lpstr>PowerPoint Presentation</vt:lpstr>
      <vt:lpstr>Mediation analysis</vt:lpstr>
      <vt:lpstr>Self as content vs. context </vt:lpstr>
      <vt:lpstr>Selfing as a verb not a noun </vt:lpstr>
      <vt:lpstr>Self as context as a mediator - what we should expect?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SAC based interventions</vt:lpstr>
      <vt:lpstr>Thank you!! Woof Woof!!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as Context as a mediator for the association between interoception and alexithymia: Implications for a Process Based Therapy </dc:title>
  <dc:creator>Darren Edwards</dc:creator>
  <cp:lastModifiedBy>Darren Edwards</cp:lastModifiedBy>
  <cp:revision>226</cp:revision>
  <dcterms:created xsi:type="dcterms:W3CDTF">2021-05-16T21:23:33Z</dcterms:created>
  <dcterms:modified xsi:type="dcterms:W3CDTF">2021-06-27T07:46:48Z</dcterms:modified>
</cp:coreProperties>
</file>